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19" r:id="rId3"/>
    <p:sldId id="257" r:id="rId4"/>
    <p:sldId id="326" r:id="rId5"/>
    <p:sldId id="327" r:id="rId6"/>
    <p:sldId id="32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23" r:id="rId17"/>
    <p:sldId id="324" r:id="rId18"/>
    <p:sldId id="274" r:id="rId19"/>
    <p:sldId id="328" r:id="rId20"/>
    <p:sldId id="329" r:id="rId21"/>
    <p:sldId id="330" r:id="rId22"/>
    <p:sldId id="278" r:id="rId23"/>
    <p:sldId id="279" r:id="rId24"/>
    <p:sldId id="317" r:id="rId25"/>
    <p:sldId id="281" r:id="rId26"/>
    <p:sldId id="282" r:id="rId27"/>
    <p:sldId id="283" r:id="rId28"/>
  </p:sldIdLst>
  <p:sldSz cx="9144000" cy="6858000" type="screen4x3"/>
  <p:notesSz cx="9144000" cy="6858000"/>
  <p:defaultTextStyle>
    <a:defPPr>
      <a:defRPr lang="de-DE"/>
    </a:defPPr>
    <a:lvl1pPr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Arial"/>
      </a:defRPr>
    </a:lvl1pPr>
    <a:lvl2pPr marL="4572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Arial"/>
      </a:defRPr>
    </a:lvl2pPr>
    <a:lvl3pPr marL="9144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Arial"/>
      </a:defRPr>
    </a:lvl3pPr>
    <a:lvl4pPr marL="13716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Arial"/>
      </a:defRPr>
    </a:lvl4pPr>
    <a:lvl5pPr marL="18288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Arial"/>
      </a:defRPr>
    </a:lvl5pPr>
    <a:lvl6pPr marL="2286000" algn="l" defTabSz="914400">
      <a:defRPr>
        <a:solidFill>
          <a:schemeClr val="tx1"/>
        </a:solidFill>
        <a:latin typeface="Arial"/>
        <a:ea typeface="+mn-ea"/>
        <a:cs typeface="Arial"/>
      </a:defRPr>
    </a:lvl6pPr>
    <a:lvl7pPr marL="2743200" algn="l" defTabSz="914400">
      <a:defRPr>
        <a:solidFill>
          <a:schemeClr val="tx1"/>
        </a:solidFill>
        <a:latin typeface="Arial"/>
        <a:ea typeface="+mn-ea"/>
        <a:cs typeface="Arial"/>
      </a:defRPr>
    </a:lvl7pPr>
    <a:lvl8pPr marL="3200400" algn="l" defTabSz="914400">
      <a:defRPr>
        <a:solidFill>
          <a:schemeClr val="tx1"/>
        </a:solidFill>
        <a:latin typeface="Arial"/>
        <a:ea typeface="+mn-ea"/>
        <a:cs typeface="Arial"/>
      </a:defRPr>
    </a:lvl8pPr>
    <a:lvl9pPr marL="3657600" algn="l" defTabSz="914400">
      <a:defRPr>
        <a:solidFill>
          <a:schemeClr val="tx1"/>
        </a:solidFill>
        <a:latin typeface="Arial"/>
        <a:ea typeface="+mn-ea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50" d="100"/>
          <a:sy n="50" d="100"/>
        </p:scale>
        <p:origin x="1740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42C9849-2253-4388-AB25-EE6F091867E3}" type="datetimeFigureOut">
              <a:rPr lang="de-DE"/>
              <a:t>18.11.2024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896938" y="731838"/>
            <a:ext cx="48752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66909" y="4632960"/>
            <a:ext cx="5335270" cy="43891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777607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086B9C-A5D1-40CA-93E3-574C7559F93D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086B9C-A5D1-40CA-93E3-574C7559F93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9575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prstGeom prst="rect">
            <a:avLst/>
          </a:prstGeo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9325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defTabSz="949325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defTabSz="949325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defTabSz="949325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defTabSz="949325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fld id="{028338C2-59AD-4A6F-8DB6-61F56D8ED571}" type="slidenum">
              <a:rPr lang="de-DE" sz="1100">
                <a:cs typeface="Arial"/>
              </a:rPr>
              <a:t>7</a:t>
            </a:fld>
            <a:endParaRPr lang="de-DE" sz="1100">
              <a:cs typeface="Arial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677863"/>
            <a:ext cx="4483100" cy="336391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0067" y="4341707"/>
            <a:ext cx="5523610" cy="26924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82563" indent="-182563">
              <a:spcBef>
                <a:spcPts val="0"/>
              </a:spcBef>
              <a:defRPr/>
            </a:pPr>
            <a:r>
              <a:rPr lang="de-DE" b="1">
                <a:latin typeface="Arial"/>
                <a:cs typeface="Arial"/>
              </a:rPr>
              <a:t>Dies ist nicht Pisa, aber eine andere italienische Stadt, etwas weiter südlich: Neapel mit Blick auf den Vesuv</a:t>
            </a:r>
            <a:endParaRPr/>
          </a:p>
          <a:p>
            <a:pPr marL="182563" indent="-182563">
              <a:spcBef>
                <a:spcPts val="0"/>
              </a:spcBef>
              <a:defRPr/>
            </a:pPr>
            <a:endParaRPr lang="de-DE" b="1">
              <a:latin typeface="Arial"/>
              <a:cs typeface="Arial"/>
            </a:endParaRPr>
          </a:p>
          <a:p>
            <a:pPr marL="182563" indent="-182563">
              <a:spcBef>
                <a:spcPts val="0"/>
              </a:spcBef>
              <a:buFontTx/>
              <a:buChar char="-"/>
              <a:defRPr/>
            </a:pPr>
            <a:r>
              <a:rPr lang="de-DE" b="1">
                <a:latin typeface="Arial"/>
                <a:cs typeface="Arial"/>
              </a:rPr>
              <a:t>Die Region am Golf von Neapel zählt zu den am dichtesten besiedelten Gebieten der Erde. </a:t>
            </a:r>
            <a:endParaRPr/>
          </a:p>
          <a:p>
            <a:pPr marL="182563" indent="-182563">
              <a:spcBef>
                <a:spcPts val="0"/>
              </a:spcBef>
              <a:buFontTx/>
              <a:buChar char="-"/>
              <a:defRPr/>
            </a:pPr>
            <a:r>
              <a:rPr lang="de-DE" b="1">
                <a:latin typeface="Arial"/>
                <a:cs typeface="Arial"/>
              </a:rPr>
              <a:t>In der Provinz Neapel (= etwa Ausschnitt der Karte) leben annähernd 3 Mio. Menschen, das entspricht einer Bevölkerungsdichte von 2500 Einwohnern pro Quadratkilometer.</a:t>
            </a:r>
            <a:r>
              <a:rPr lang="de-DE">
                <a:latin typeface="Arial"/>
                <a:cs typeface="Arial"/>
              </a:rPr>
              <a:t> </a:t>
            </a:r>
            <a:endParaRPr/>
          </a:p>
          <a:p>
            <a:pPr marL="182563" indent="-182563">
              <a:spcBef>
                <a:spcPts val="0"/>
              </a:spcBef>
              <a:buFontTx/>
              <a:buChar char="-"/>
              <a:defRPr/>
            </a:pPr>
            <a:endParaRPr lang="de-DE">
              <a:latin typeface="Arial"/>
              <a:cs typeface="Arial"/>
            </a:endParaRPr>
          </a:p>
          <a:p>
            <a:pPr marL="182563" indent="-182563">
              <a:spcBef>
                <a:spcPts val="0"/>
              </a:spcBef>
              <a:defRPr/>
            </a:pPr>
            <a:r>
              <a:rPr lang="de-DE">
                <a:latin typeface="Arial"/>
                <a:cs typeface="Arial"/>
              </a:rPr>
              <a:t>Zugleich ist dies eine Region der Naturrisiken:</a:t>
            </a:r>
            <a:endParaRPr/>
          </a:p>
          <a:p>
            <a:pPr marL="182563" indent="-182563">
              <a:spcBef>
                <a:spcPts val="0"/>
              </a:spcBef>
              <a:buFontTx/>
              <a:buChar char="-"/>
              <a:defRPr/>
            </a:pPr>
            <a:r>
              <a:rPr lang="de-DE">
                <a:latin typeface="Arial"/>
                <a:cs typeface="Arial"/>
              </a:rPr>
              <a:t>79 n. Chr.: Plinianischer Ausbruch des Vesuv: Extrem explosiver Ausbruch sprengt Bergkappe weg und begräbt Umland unter Glutlawinen und meterdicken Ascheschichten (allein in Pompeji + Herculaneum 15.000 Opfer)</a:t>
            </a:r>
            <a:br>
              <a:rPr lang="de-DE">
                <a:latin typeface="Arial"/>
                <a:cs typeface="Arial"/>
              </a:rPr>
            </a:br>
            <a:r>
              <a:rPr lang="de-DE">
                <a:latin typeface="Arial"/>
                <a:cs typeface="Arial"/>
              </a:rPr>
              <a:t> Alte Somma-Umrisse einzeichnen</a:t>
            </a:r>
            <a:endParaRPr/>
          </a:p>
          <a:p>
            <a:pPr marL="182563" indent="-182563">
              <a:spcBef>
                <a:spcPts val="0"/>
              </a:spcBef>
              <a:buFontTx/>
              <a:buChar char="-"/>
              <a:defRPr/>
            </a:pPr>
            <a:r>
              <a:rPr lang="de-DE">
                <a:latin typeface="Arial"/>
                <a:cs typeface="Arial"/>
              </a:rPr>
              <a:t>Vulkanismus nach wie vor nicht erloschen. Seit 1944 in Ruhephase – es kann aber jederzeit wieder zu einem Ausbruch kommen. </a:t>
            </a:r>
            <a:endParaRPr/>
          </a:p>
          <a:p>
            <a:pPr marL="182563" indent="-182563">
              <a:spcBef>
                <a:spcPts val="0"/>
              </a:spcBef>
              <a:buFontTx/>
              <a:buChar char="-"/>
              <a:defRPr/>
            </a:pPr>
            <a:r>
              <a:rPr lang="de-DE">
                <a:latin typeface="Arial"/>
                <a:cs typeface="Arial"/>
              </a:rPr>
              <a:t>Bei erneut plinianischem Ausbruch müssten 1 Mio Menschen sofort evakuiert werden – allein 600.000 leben in der extrem gefährdeten „roten Zone“</a:t>
            </a:r>
            <a:endParaRPr/>
          </a:p>
          <a:p>
            <a:pPr marL="182563" indent="-182563">
              <a:spcBef>
                <a:spcPts val="0"/>
              </a:spcBef>
              <a:defRPr/>
            </a:pPr>
            <a:endParaRPr lang="de-DE">
              <a:latin typeface="Arial"/>
              <a:cs typeface="Arial"/>
            </a:endParaRPr>
          </a:p>
          <a:p>
            <a:pPr marL="182563" indent="-182563">
              <a:spcBef>
                <a:spcPts val="0"/>
              </a:spcBef>
              <a:defRPr/>
            </a:pPr>
            <a:r>
              <a:rPr lang="de-DE">
                <a:latin typeface="Arial"/>
                <a:cs typeface="Arial"/>
              </a:rPr>
              <a:t>Natürliche Grundlagen dafür</a:t>
            </a:r>
            <a:endParaRPr/>
          </a:p>
          <a:p>
            <a:pPr marL="182563" indent="-182563">
              <a:spcBef>
                <a:spcPts val="0"/>
              </a:spcBef>
              <a:buFontTx/>
              <a:buChar char="-"/>
              <a:defRPr/>
            </a:pPr>
            <a:r>
              <a:rPr lang="de-DE">
                <a:latin typeface="Arial"/>
                <a:cs typeface="Arial"/>
              </a:rPr>
              <a:t>Bevorzugter Agrarraum bis heute (Obst, Wein, Gemüse auf fruchtbaren Böden bei mildem Klima)</a:t>
            </a:r>
            <a:endParaRPr/>
          </a:p>
          <a:p>
            <a:pPr marL="182563" indent="-182563">
              <a:spcBef>
                <a:spcPts val="0"/>
              </a:spcBef>
              <a:buFontTx/>
              <a:buChar char="-"/>
              <a:defRPr/>
            </a:pPr>
            <a:r>
              <a:rPr lang="de-DE" b="1">
                <a:latin typeface="Arial"/>
                <a:cs typeface="Arial"/>
              </a:rPr>
              <a:t>Auf historischer Basis starke Wirtschaftentwicklung zur Millionenmetropole</a:t>
            </a:r>
            <a:endParaRPr/>
          </a:p>
          <a:p>
            <a:pPr marL="182563" indent="-182563">
              <a:spcBef>
                <a:spcPts val="0"/>
              </a:spcBef>
              <a:buFontTx/>
              <a:buChar char="-"/>
              <a:defRPr/>
            </a:pPr>
            <a:r>
              <a:rPr lang="de-DE" b="1">
                <a:latin typeface="Arial"/>
                <a:cs typeface="Arial"/>
              </a:rPr>
              <a:t>Tourismus weiteres wichtiges Standbein</a:t>
            </a:r>
            <a:endParaRPr/>
          </a:p>
          <a:p>
            <a:pPr marL="182563" indent="-182563">
              <a:spcBef>
                <a:spcPts val="0"/>
              </a:spcBef>
              <a:buFontTx/>
              <a:buChar char="-"/>
              <a:defRPr/>
            </a:pPr>
            <a:endParaRPr lang="de-DE" b="1">
              <a:latin typeface="Arial"/>
              <a:cs typeface="Arial"/>
            </a:endParaRPr>
          </a:p>
          <a:p>
            <a:pPr marL="182563" indent="-182563">
              <a:spcBef>
                <a:spcPts val="0"/>
              </a:spcBef>
              <a:defRPr/>
            </a:pPr>
            <a:r>
              <a:rPr lang="de-DE" b="1">
                <a:latin typeface="Arial"/>
                <a:cs typeface="Arial"/>
              </a:rPr>
              <a:t>Leitfrage: Was ist Geographie? </a:t>
            </a:r>
            <a:br>
              <a:rPr lang="de-DE" b="1">
                <a:latin typeface="Arial"/>
                <a:cs typeface="Arial"/>
              </a:rPr>
            </a:br>
            <a:r>
              <a:rPr lang="de-DE" b="1">
                <a:latin typeface="Arial"/>
                <a:cs typeface="Arial"/>
              </a:rPr>
              <a:t>Kleine Schüleraufgabe vorab – Schüler sollen sich eine Karte so lesen, dass sie daraus eine möglichst gute räumlich Vorstellung von dieser Region gewinnen können.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prstGeom prst="rect">
            <a:avLst/>
          </a:prstGeo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9325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defTabSz="949325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defTabSz="949325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defTabSz="949325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defTabSz="949325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fld id="{BDBA9AFC-9A63-4789-A2CA-9810DE706DE8}" type="slidenum">
              <a:rPr lang="de-DE" sz="1100">
                <a:cs typeface="Arial"/>
              </a:rPr>
              <a:t>8</a:t>
            </a:fld>
            <a:endParaRPr lang="de-DE" sz="1100">
              <a:cs typeface="Arial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677863"/>
            <a:ext cx="4483100" cy="3363911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0067" y="4341707"/>
            <a:ext cx="5523610" cy="6158654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endParaRPr lang="de-DE" sz="1000" b="1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r>
              <a:rPr lang="de-DE" sz="1000" b="1" u="sng">
                <a:latin typeface="Arial"/>
                <a:cs typeface="Arial"/>
              </a:rPr>
              <a:t>Aktivitäten und Phänomene: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r>
              <a:rPr lang="de-DE" sz="1000" b="1">
                <a:latin typeface="Arial"/>
                <a:cs typeface="Arial"/>
              </a:rPr>
              <a:t>Wo ist der beste Standort für…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Tx/>
              <a:buChar char="•"/>
              <a:defRPr/>
            </a:pPr>
            <a:r>
              <a:rPr lang="de-DE" sz="1000">
                <a:latin typeface="Arial"/>
                <a:cs typeface="Arial"/>
              </a:rPr>
              <a:t>Wohnen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Tx/>
              <a:buChar char="•"/>
              <a:defRPr/>
            </a:pPr>
            <a:r>
              <a:rPr lang="de-DE" sz="1000">
                <a:latin typeface="Arial"/>
                <a:cs typeface="Arial"/>
              </a:rPr>
              <a:t>Orangenplantage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Tx/>
              <a:buChar char="•"/>
              <a:defRPr/>
            </a:pPr>
            <a:r>
              <a:rPr lang="de-DE" sz="1000">
                <a:latin typeface="Arial"/>
                <a:cs typeface="Arial"/>
              </a:rPr>
              <a:t>Verkaufsstand in einem Touristenzentrum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Tx/>
              <a:buChar char="•"/>
              <a:defRPr/>
            </a:pPr>
            <a:r>
              <a:rPr lang="de-DE" sz="1000">
                <a:latin typeface="Arial"/>
                <a:cs typeface="Arial"/>
              </a:rPr>
              <a:t>Gymnasium für die Tochter Maria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endParaRPr lang="de-DE" sz="1000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r>
              <a:rPr lang="de-DE" sz="1000" b="1">
                <a:latin typeface="Arial"/>
                <a:cs typeface="Arial"/>
              </a:rPr>
              <a:t>Fazit: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Schüler/innen müssen Karte lesen, erfassen und in räumlichen Bezügen denken</a:t>
            </a:r>
            <a:endParaRPr/>
          </a:p>
          <a:p>
            <a:pPr lvl="1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Z.B.: 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Welche Regionen sind besonders gefährdet?   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Wo wachsen die besten Orangen evtl. an Südhängen und auf vulkanischen Böden?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Wo sind Touristenzentren?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Wo sind größere Orte mit Gymnasien?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Welche Entfernungen sind tolerierbar zwischen Wohnen – Arbeiten – Schule (im Falle eines Vulkanausbruchs)?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Verkehrswege: Wie kommt man schnell hin und weg?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None/>
              <a:defRPr/>
            </a:pPr>
            <a:endParaRPr lang="de-DE" sz="1000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wichtige: Es gibt nicht die eine </a:t>
            </a:r>
            <a:r>
              <a:rPr lang="de-DE" sz="1000" b="1">
                <a:latin typeface="Arial"/>
                <a:cs typeface="Arial"/>
              </a:rPr>
              <a:t>beste Lösung</a:t>
            </a:r>
            <a:r>
              <a:rPr lang="de-DE" sz="1000">
                <a:latin typeface="Arial"/>
                <a:cs typeface="Arial"/>
              </a:rPr>
              <a:t> – es kommt auf die </a:t>
            </a:r>
            <a:r>
              <a:rPr lang="de-DE" sz="1000" b="1">
                <a:latin typeface="Arial"/>
                <a:cs typeface="Arial"/>
              </a:rPr>
              <a:t>Begründung</a:t>
            </a:r>
            <a:r>
              <a:rPr lang="de-DE" sz="1000">
                <a:latin typeface="Arial"/>
                <a:cs typeface="Arial"/>
              </a:rPr>
              <a:t> an, auf das schlussfolgernde Denken auf der Basis von</a:t>
            </a:r>
            <a:br>
              <a:rPr lang="de-DE" sz="1000">
                <a:latin typeface="Arial"/>
                <a:cs typeface="Arial"/>
              </a:rPr>
            </a:br>
            <a:r>
              <a:rPr lang="de-DE" sz="1000">
                <a:latin typeface="Arial"/>
                <a:cs typeface="Arial"/>
              </a:rPr>
              <a:t>- Karteninhalten // Alltagswissen //  Hintergrundwissen (evtl. aus vorangegangenem Unterricht)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endParaRPr lang="de-DE" sz="1000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Ein wichtiges Prinzip aller dieser Lernmethoden: </a:t>
            </a:r>
            <a:r>
              <a:rPr lang="nl-NL" sz="1000" b="1">
                <a:latin typeface="Arial"/>
                <a:cs typeface="Arial"/>
              </a:rPr>
              <a:t>Prinzip der “vorstrukturierten Offenheit” (Scaffolding)</a:t>
            </a:r>
            <a:endParaRPr/>
          </a:p>
          <a:p>
            <a:pPr lvl="1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nl-NL" sz="1000">
                <a:latin typeface="Arial"/>
                <a:cs typeface="Arial"/>
              </a:rPr>
              <a:t>Schüler erhalten einige konkrete Informationen, es bleibt aber noch genug Offenheit für kreative Lösungswege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endParaRPr lang="de-DE" sz="1000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 b="1">
                <a:latin typeface="Arial"/>
                <a:cs typeface="Arial"/>
              </a:rPr>
              <a:t>Nach solchen Aufgaben</a:t>
            </a:r>
            <a:r>
              <a:rPr lang="de-DE" sz="1000">
                <a:latin typeface="Arial"/>
                <a:cs typeface="Arial"/>
              </a:rPr>
              <a:t> lassen sich erfahrungemäß sehr leicht </a:t>
            </a:r>
            <a:r>
              <a:rPr lang="de-DE" sz="1000" b="1">
                <a:latin typeface="Arial"/>
                <a:cs typeface="Arial"/>
              </a:rPr>
              <a:t>fachlich abstraktere Inhalte</a:t>
            </a:r>
            <a:r>
              <a:rPr lang="de-DE" sz="1000">
                <a:latin typeface="Arial"/>
                <a:cs typeface="Arial"/>
              </a:rPr>
              <a:t> erarbeiten: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Zusammenhänge Landnutzung – Böden - Exposition</a:t>
            </a:r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Verwundbarkeit der Region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None/>
              <a:defRPr/>
            </a:pPr>
            <a:r>
              <a:rPr lang="de-DE" sz="1000">
                <a:latin typeface="Arial"/>
                <a:cs typeface="Arial"/>
              </a:rPr>
              <a:t>…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prstGeom prst="rect">
            <a:avLst/>
          </a:prstGeo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9325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defTabSz="949325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defTabSz="949325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defTabSz="949325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defTabSz="949325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fld id="{BDBA9AFC-9A63-4789-A2CA-9810DE706DE8}" type="slidenum">
              <a:rPr lang="de-DE" sz="1100">
                <a:cs typeface="Arial"/>
              </a:rPr>
              <a:t>9</a:t>
            </a:fld>
            <a:endParaRPr lang="de-DE" sz="1100">
              <a:cs typeface="Arial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677863"/>
            <a:ext cx="4483100" cy="3363911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0067" y="4341707"/>
            <a:ext cx="5523610" cy="6158654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endParaRPr lang="de-DE" sz="1000" b="1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r>
              <a:rPr lang="de-DE" sz="1000" b="1" u="sng">
                <a:latin typeface="Arial"/>
                <a:cs typeface="Arial"/>
              </a:rPr>
              <a:t>Aktivitäten und Phänomene: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r>
              <a:rPr lang="de-DE" sz="1000" b="1">
                <a:latin typeface="Arial"/>
                <a:cs typeface="Arial"/>
              </a:rPr>
              <a:t>Wo ist der beste Standort für…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Tx/>
              <a:buChar char="•"/>
              <a:defRPr/>
            </a:pPr>
            <a:r>
              <a:rPr lang="de-DE" sz="1000">
                <a:latin typeface="Arial"/>
                <a:cs typeface="Arial"/>
              </a:rPr>
              <a:t>Wohnen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Tx/>
              <a:buChar char="•"/>
              <a:defRPr/>
            </a:pPr>
            <a:r>
              <a:rPr lang="de-DE" sz="1000">
                <a:latin typeface="Arial"/>
                <a:cs typeface="Arial"/>
              </a:rPr>
              <a:t>Orangenplantage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Tx/>
              <a:buChar char="•"/>
              <a:defRPr/>
            </a:pPr>
            <a:r>
              <a:rPr lang="de-DE" sz="1000">
                <a:latin typeface="Arial"/>
                <a:cs typeface="Arial"/>
              </a:rPr>
              <a:t>Verkaufsstand in einem Touristenzentrum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Tx/>
              <a:buChar char="•"/>
              <a:defRPr/>
            </a:pPr>
            <a:r>
              <a:rPr lang="de-DE" sz="1000">
                <a:latin typeface="Arial"/>
                <a:cs typeface="Arial"/>
              </a:rPr>
              <a:t>Gymnasium für die Tochter Maria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endParaRPr lang="de-DE" sz="1000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r>
              <a:rPr lang="de-DE" sz="1000" b="1">
                <a:latin typeface="Arial"/>
                <a:cs typeface="Arial"/>
              </a:rPr>
              <a:t>Fazit: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Schüler/innen müssen Karte lesen, erfassen und in räumlichen Bezügen denken</a:t>
            </a:r>
            <a:endParaRPr/>
          </a:p>
          <a:p>
            <a:pPr lvl="1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Z.B.: 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Welche Regionen sind besonders gefährdet?   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Wo wachsen die besten Orangen evtl. an Südhängen und auf vulkanischen Böden?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Wo sind Touristenzentren?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Wo sind größere Orte mit Gymnasien?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Welche Entfernungen sind tolerierbar zwischen Wohnen – Arbeiten – Schule (im Falle eines Vulkanausbruchs)?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Verkehrswege: Wie kommt man schnell hin und weg?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None/>
              <a:defRPr/>
            </a:pPr>
            <a:endParaRPr lang="de-DE" sz="1000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wichtige: Es gibt nicht die eine </a:t>
            </a:r>
            <a:r>
              <a:rPr lang="de-DE" sz="1000" b="1">
                <a:latin typeface="Arial"/>
                <a:cs typeface="Arial"/>
              </a:rPr>
              <a:t>beste Lösung</a:t>
            </a:r>
            <a:r>
              <a:rPr lang="de-DE" sz="1000">
                <a:latin typeface="Arial"/>
                <a:cs typeface="Arial"/>
              </a:rPr>
              <a:t> – es kommt auf die </a:t>
            </a:r>
            <a:r>
              <a:rPr lang="de-DE" sz="1000" b="1">
                <a:latin typeface="Arial"/>
                <a:cs typeface="Arial"/>
              </a:rPr>
              <a:t>Begründung</a:t>
            </a:r>
            <a:r>
              <a:rPr lang="de-DE" sz="1000">
                <a:latin typeface="Arial"/>
                <a:cs typeface="Arial"/>
              </a:rPr>
              <a:t> an, auf das schlussfolgernde Denken auf der Basis von</a:t>
            </a:r>
            <a:br>
              <a:rPr lang="de-DE" sz="1000">
                <a:latin typeface="Arial"/>
                <a:cs typeface="Arial"/>
              </a:rPr>
            </a:br>
            <a:r>
              <a:rPr lang="de-DE" sz="1000">
                <a:latin typeface="Arial"/>
                <a:cs typeface="Arial"/>
              </a:rPr>
              <a:t>- Karteninhalten // Alltagswissen //  Hintergrundwissen (evtl. aus vorangegangenem Unterricht)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endParaRPr lang="de-DE" sz="1000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Ein wichtiges Prinzip aller dieser Lernmethoden: </a:t>
            </a:r>
            <a:r>
              <a:rPr lang="nl-NL" sz="1000" b="1">
                <a:latin typeface="Arial"/>
                <a:cs typeface="Arial"/>
              </a:rPr>
              <a:t>Prinzip der “vorstrukturierten Offenheit” (Scaffolding)</a:t>
            </a:r>
            <a:endParaRPr/>
          </a:p>
          <a:p>
            <a:pPr lvl="1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nl-NL" sz="1000">
                <a:latin typeface="Arial"/>
                <a:cs typeface="Arial"/>
              </a:rPr>
              <a:t>Schüler erhalten einige konkrete Informationen, es bleibt aber noch genug Offenheit für kreative Lösungswege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endParaRPr lang="de-DE" sz="1000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 b="1">
                <a:latin typeface="Arial"/>
                <a:cs typeface="Arial"/>
              </a:rPr>
              <a:t>Nach solchen Aufgaben</a:t>
            </a:r>
            <a:r>
              <a:rPr lang="de-DE" sz="1000">
                <a:latin typeface="Arial"/>
                <a:cs typeface="Arial"/>
              </a:rPr>
              <a:t> lassen sich erfahrungemäß sehr leicht </a:t>
            </a:r>
            <a:r>
              <a:rPr lang="de-DE" sz="1000" b="1">
                <a:latin typeface="Arial"/>
                <a:cs typeface="Arial"/>
              </a:rPr>
              <a:t>fachlich abstraktere Inhalte</a:t>
            </a:r>
            <a:r>
              <a:rPr lang="de-DE" sz="1000">
                <a:latin typeface="Arial"/>
                <a:cs typeface="Arial"/>
              </a:rPr>
              <a:t> erarbeiten: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Zusammenhänge Landnutzung – Böden - Exposition</a:t>
            </a:r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Verwundbarkeit der Region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None/>
              <a:defRPr/>
            </a:pPr>
            <a:r>
              <a:rPr lang="de-DE" sz="1000">
                <a:latin typeface="Arial"/>
                <a:cs typeface="Arial"/>
              </a:rPr>
              <a:t>…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prstGeom prst="rect">
            <a:avLst/>
          </a:prstGeo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9325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defTabSz="949325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defTabSz="949325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defTabSz="949325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defTabSz="949325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fld id="{BDBA9AFC-9A63-4789-A2CA-9810DE706DE8}" type="slidenum">
              <a:rPr lang="de-DE" sz="1100">
                <a:cs typeface="Arial"/>
              </a:rPr>
              <a:t>10</a:t>
            </a:fld>
            <a:endParaRPr lang="de-DE" sz="1100">
              <a:cs typeface="Arial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677863"/>
            <a:ext cx="4483100" cy="336391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0067" y="4341707"/>
            <a:ext cx="5523610" cy="6158654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endParaRPr lang="de-DE" sz="1000" b="1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r>
              <a:rPr lang="de-DE" sz="1000" b="1" u="sng">
                <a:latin typeface="Arial"/>
                <a:cs typeface="Arial"/>
              </a:rPr>
              <a:t>Aktivitäten und Phänomene: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r>
              <a:rPr lang="de-DE" sz="1000" b="1">
                <a:latin typeface="Arial"/>
                <a:cs typeface="Arial"/>
              </a:rPr>
              <a:t>Wo ist der beste Standort für…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Tx/>
              <a:buChar char="•"/>
              <a:defRPr/>
            </a:pPr>
            <a:r>
              <a:rPr lang="de-DE" sz="1000">
                <a:latin typeface="Arial"/>
                <a:cs typeface="Arial"/>
              </a:rPr>
              <a:t>Wohnen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Tx/>
              <a:buChar char="•"/>
              <a:defRPr/>
            </a:pPr>
            <a:r>
              <a:rPr lang="de-DE" sz="1000">
                <a:latin typeface="Arial"/>
                <a:cs typeface="Arial"/>
              </a:rPr>
              <a:t>Orangenplantage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Tx/>
              <a:buChar char="•"/>
              <a:defRPr/>
            </a:pPr>
            <a:r>
              <a:rPr lang="de-DE" sz="1000">
                <a:latin typeface="Arial"/>
                <a:cs typeface="Arial"/>
              </a:rPr>
              <a:t>Verkaufsstand in einem Touristenzentrum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Tx/>
              <a:buChar char="•"/>
              <a:defRPr/>
            </a:pPr>
            <a:r>
              <a:rPr lang="de-DE" sz="1000">
                <a:latin typeface="Arial"/>
                <a:cs typeface="Arial"/>
              </a:rPr>
              <a:t>Gymnasium für die Tochter Maria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endParaRPr lang="de-DE" sz="1000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r>
              <a:rPr lang="de-DE" sz="1000" b="1">
                <a:latin typeface="Arial"/>
                <a:cs typeface="Arial"/>
              </a:rPr>
              <a:t>Fazit: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Schüler/innen müssen Karte lesen, erfassen und in räumlichen Bezügen denken</a:t>
            </a:r>
            <a:endParaRPr/>
          </a:p>
          <a:p>
            <a:pPr lvl="1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Z.B.: 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Welche Regionen sind besonders gefährdet?   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Wo wachsen die besten Orangen evtl. an Südhängen und auf vulkanischen Böden?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Wo sind Touristenzentren?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Wo sind größere Orte mit Gymnasien?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Welche Entfernungen sind tolerierbar zwischen Wohnen – Arbeiten – Schule (im Falle eines Vulkanausbruchs)?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Verkehrswege: Wie kommt man schnell hin und weg?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None/>
              <a:defRPr/>
            </a:pPr>
            <a:endParaRPr lang="de-DE" sz="1000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wichtige: Es gibt nicht die eine </a:t>
            </a:r>
            <a:r>
              <a:rPr lang="de-DE" sz="1000" b="1">
                <a:latin typeface="Arial"/>
                <a:cs typeface="Arial"/>
              </a:rPr>
              <a:t>beste Lösung</a:t>
            </a:r>
            <a:r>
              <a:rPr lang="de-DE" sz="1000">
                <a:latin typeface="Arial"/>
                <a:cs typeface="Arial"/>
              </a:rPr>
              <a:t> – es kommt auf die </a:t>
            </a:r>
            <a:r>
              <a:rPr lang="de-DE" sz="1000" b="1">
                <a:latin typeface="Arial"/>
                <a:cs typeface="Arial"/>
              </a:rPr>
              <a:t>Begründung</a:t>
            </a:r>
            <a:r>
              <a:rPr lang="de-DE" sz="1000">
                <a:latin typeface="Arial"/>
                <a:cs typeface="Arial"/>
              </a:rPr>
              <a:t> an, auf das schlussfolgernde Denken auf der Basis von</a:t>
            </a:r>
            <a:br>
              <a:rPr lang="de-DE" sz="1000">
                <a:latin typeface="Arial"/>
                <a:cs typeface="Arial"/>
              </a:rPr>
            </a:br>
            <a:r>
              <a:rPr lang="de-DE" sz="1000">
                <a:latin typeface="Arial"/>
                <a:cs typeface="Arial"/>
              </a:rPr>
              <a:t>- Karteninhalten // Alltagswissen //  Hintergrundwissen (evtl. aus vorangegangenem Unterricht)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endParaRPr lang="de-DE" sz="1000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Ein wichtiges Prinzip aller dieser Lernmethoden: </a:t>
            </a:r>
            <a:r>
              <a:rPr lang="nl-NL" sz="1000" b="1">
                <a:latin typeface="Arial"/>
                <a:cs typeface="Arial"/>
              </a:rPr>
              <a:t>Prinzip der “vorstrukturierten Offenheit” (Scaffolding)</a:t>
            </a:r>
            <a:endParaRPr/>
          </a:p>
          <a:p>
            <a:pPr lvl="1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nl-NL" sz="1000">
                <a:latin typeface="Arial"/>
                <a:cs typeface="Arial"/>
              </a:rPr>
              <a:t>Schüler erhalten einige konkrete Informationen, es bleibt aber noch genug Offenheit für kreative Lösungswege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endParaRPr lang="de-DE" sz="1000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 b="1">
                <a:latin typeface="Arial"/>
                <a:cs typeface="Arial"/>
              </a:rPr>
              <a:t>Nach solchen Aufgaben</a:t>
            </a:r>
            <a:r>
              <a:rPr lang="de-DE" sz="1000">
                <a:latin typeface="Arial"/>
                <a:cs typeface="Arial"/>
              </a:rPr>
              <a:t> lassen sich erfahrungemäß sehr leicht </a:t>
            </a:r>
            <a:r>
              <a:rPr lang="de-DE" sz="1000" b="1">
                <a:latin typeface="Arial"/>
                <a:cs typeface="Arial"/>
              </a:rPr>
              <a:t>fachlich abstraktere Inhalte</a:t>
            </a:r>
            <a:r>
              <a:rPr lang="de-DE" sz="1000">
                <a:latin typeface="Arial"/>
                <a:cs typeface="Arial"/>
              </a:rPr>
              <a:t> erarbeiten: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Zusammenhänge Landnutzung – Böden - Exposition</a:t>
            </a:r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Verwundbarkeit der Region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None/>
              <a:defRPr/>
            </a:pPr>
            <a:r>
              <a:rPr lang="de-DE" sz="1000">
                <a:latin typeface="Arial"/>
                <a:cs typeface="Arial"/>
              </a:rPr>
              <a:t>…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prstGeom prst="rect">
            <a:avLst/>
          </a:prstGeo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9325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defTabSz="949325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defTabSz="949325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defTabSz="949325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defTabSz="949325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defTabSz="949325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fld id="{BDBA9AFC-9A63-4789-A2CA-9810DE706DE8}" type="slidenum">
              <a:rPr lang="de-DE" sz="1100">
                <a:cs typeface="Arial"/>
              </a:rPr>
              <a:t>11</a:t>
            </a:fld>
            <a:endParaRPr lang="de-DE" sz="1100">
              <a:cs typeface="Arial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677863"/>
            <a:ext cx="4483100" cy="336391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0067" y="4341707"/>
            <a:ext cx="5523610" cy="6158654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endParaRPr lang="de-DE" sz="1000" b="1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r>
              <a:rPr lang="de-DE" sz="1000" b="1" u="sng">
                <a:latin typeface="Arial"/>
                <a:cs typeface="Arial"/>
              </a:rPr>
              <a:t>Aktivitäten und Phänomene: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r>
              <a:rPr lang="de-DE" sz="1000" b="1">
                <a:latin typeface="Arial"/>
                <a:cs typeface="Arial"/>
              </a:rPr>
              <a:t>Wo ist der beste Standort für…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Tx/>
              <a:buChar char="•"/>
              <a:defRPr/>
            </a:pPr>
            <a:r>
              <a:rPr lang="de-DE" sz="1000">
                <a:latin typeface="Arial"/>
                <a:cs typeface="Arial"/>
              </a:rPr>
              <a:t>Wohnen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Tx/>
              <a:buChar char="•"/>
              <a:defRPr/>
            </a:pPr>
            <a:r>
              <a:rPr lang="de-DE" sz="1000">
                <a:latin typeface="Arial"/>
                <a:cs typeface="Arial"/>
              </a:rPr>
              <a:t>Orangenplantage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Tx/>
              <a:buChar char="•"/>
              <a:defRPr/>
            </a:pPr>
            <a:r>
              <a:rPr lang="de-DE" sz="1000">
                <a:latin typeface="Arial"/>
                <a:cs typeface="Arial"/>
              </a:rPr>
              <a:t>Verkaufsstand in einem Touristenzentrum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Tx/>
              <a:buChar char="•"/>
              <a:defRPr/>
            </a:pPr>
            <a:r>
              <a:rPr lang="de-DE" sz="1000">
                <a:latin typeface="Arial"/>
                <a:cs typeface="Arial"/>
              </a:rPr>
              <a:t>Gymnasium für die Tochter Maria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endParaRPr lang="de-DE" sz="1000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defRPr/>
            </a:pPr>
            <a:r>
              <a:rPr lang="de-DE" sz="1000" b="1">
                <a:latin typeface="Arial"/>
                <a:cs typeface="Arial"/>
              </a:rPr>
              <a:t>Fazit: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Schüler/innen müssen Karte lesen, erfassen und in räumlichen Bezügen denken</a:t>
            </a:r>
            <a:endParaRPr/>
          </a:p>
          <a:p>
            <a:pPr lvl="1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Z.B.: 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Welche Regionen sind besonders gefährdet?   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Wo wachsen die besten Orangen evtl. an Südhängen und auf vulkanischen Böden?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Wo sind Touristenzentren?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Wo sind größere Orte mit Gymnasien?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Welche Entfernungen sind tolerierbar zwischen Wohnen – Arbeiten – Schule (im Falle eines Vulkanausbruchs)?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Verkehrswege: Wie kommt man schnell hin und weg?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None/>
              <a:defRPr/>
            </a:pPr>
            <a:endParaRPr lang="de-DE" sz="1000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wichtige: Es gibt nicht die eine </a:t>
            </a:r>
            <a:r>
              <a:rPr lang="de-DE" sz="1000" b="1">
                <a:latin typeface="Arial"/>
                <a:cs typeface="Arial"/>
              </a:rPr>
              <a:t>beste Lösung</a:t>
            </a:r>
            <a:r>
              <a:rPr lang="de-DE" sz="1000">
                <a:latin typeface="Arial"/>
                <a:cs typeface="Arial"/>
              </a:rPr>
              <a:t> – es kommt auf die </a:t>
            </a:r>
            <a:r>
              <a:rPr lang="de-DE" sz="1000" b="1">
                <a:latin typeface="Arial"/>
                <a:cs typeface="Arial"/>
              </a:rPr>
              <a:t>Begründung</a:t>
            </a:r>
            <a:r>
              <a:rPr lang="de-DE" sz="1000">
                <a:latin typeface="Arial"/>
                <a:cs typeface="Arial"/>
              </a:rPr>
              <a:t> an, auf das schlussfolgernde Denken auf der Basis von</a:t>
            </a:r>
            <a:br>
              <a:rPr lang="de-DE" sz="1000">
                <a:latin typeface="Arial"/>
                <a:cs typeface="Arial"/>
              </a:rPr>
            </a:br>
            <a:r>
              <a:rPr lang="de-DE" sz="1000">
                <a:latin typeface="Arial"/>
                <a:cs typeface="Arial"/>
              </a:rPr>
              <a:t>- Karteninhalten // Alltagswissen //  Hintergrundwissen (evtl. aus vorangegangenem Unterricht)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endParaRPr lang="de-DE" sz="1000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Ein wichtiges Prinzip aller dieser Lernmethoden: </a:t>
            </a:r>
            <a:r>
              <a:rPr lang="nl-NL" sz="1000" b="1">
                <a:latin typeface="Arial"/>
                <a:cs typeface="Arial"/>
              </a:rPr>
              <a:t>Prinzip der “vorstrukturierten Offenheit” (Scaffolding)</a:t>
            </a:r>
            <a:endParaRPr/>
          </a:p>
          <a:p>
            <a:pPr lvl="1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nl-NL" sz="1000">
                <a:latin typeface="Arial"/>
                <a:cs typeface="Arial"/>
              </a:rPr>
              <a:t>Schüler erhalten einige konkrete Informationen, es bleibt aber noch genug Offenheit für kreative Lösungswege</a:t>
            </a:r>
            <a:endParaRPr/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endParaRPr lang="de-DE" sz="1000">
              <a:latin typeface="Arial"/>
              <a:cs typeface="Arial"/>
            </a:endParaRPr>
          </a:p>
          <a:p>
            <a:pPr marL="182563" indent="-182563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 b="1">
                <a:latin typeface="Arial"/>
                <a:cs typeface="Arial"/>
              </a:rPr>
              <a:t>Nach solchen Aufgaben</a:t>
            </a:r>
            <a:r>
              <a:rPr lang="de-DE" sz="1000">
                <a:latin typeface="Arial"/>
                <a:cs typeface="Arial"/>
              </a:rPr>
              <a:t> lassen sich erfahrungemäß sehr leicht </a:t>
            </a:r>
            <a:r>
              <a:rPr lang="de-DE" sz="1000" b="1">
                <a:latin typeface="Arial"/>
                <a:cs typeface="Arial"/>
              </a:rPr>
              <a:t>fachlich abstraktere Inhalte</a:t>
            </a:r>
            <a:r>
              <a:rPr lang="de-DE" sz="1000">
                <a:latin typeface="Arial"/>
                <a:cs typeface="Arial"/>
              </a:rPr>
              <a:t> erarbeiten: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Zusammenhänge Landnutzung – Böden - Exposition</a:t>
            </a:r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Char char="à"/>
              <a:defRPr/>
            </a:pPr>
            <a:r>
              <a:rPr lang="de-DE" sz="1000">
                <a:latin typeface="Arial"/>
                <a:cs typeface="Arial"/>
              </a:rPr>
              <a:t>Verwundbarkeit der Region</a:t>
            </a:r>
            <a:endParaRPr/>
          </a:p>
          <a:p>
            <a:pPr lvl="2">
              <a:lnSpc>
                <a:spcPct val="80000"/>
              </a:lnSpc>
              <a:spcBef>
                <a:spcPts val="0"/>
              </a:spcBef>
              <a:buFont typeface="Wingdings"/>
              <a:buNone/>
              <a:defRPr/>
            </a:pPr>
            <a:r>
              <a:rPr lang="de-DE" sz="1000">
                <a:latin typeface="Arial"/>
                <a:cs typeface="Arial"/>
              </a:rPr>
              <a:t>…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rrowheads="1"/>
          </p:cNvPicPr>
          <p:nvPr/>
        </p:nvPicPr>
        <p:blipFill>
          <a:blip r:embed="rId2"/>
          <a:stretch/>
        </p:blipFill>
        <p:spPr bwMode="auto">
          <a:xfrm>
            <a:off x="0" y="4711700"/>
            <a:ext cx="2160588" cy="203041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Rechteck 5"/>
          <p:cNvSpPr/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Textfeld 6"/>
          <p:cNvSpPr txBox="1"/>
          <p:nvPr/>
        </p:nvSpPr>
        <p:spPr bwMode="auto">
          <a:xfrm>
            <a:off x="6151562" y="6400800"/>
            <a:ext cx="2992437" cy="261938"/>
          </a:xfrm>
          <a:prstGeom prst="rect">
            <a:avLst/>
          </a:prstGeom>
          <a:noFill/>
        </p:spPr>
        <p:txBody>
          <a:bodyPr rIns="36000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>
                <a:latin typeface="Trebuchet MS"/>
                <a:cs typeface="+mn-cs"/>
              </a:rPr>
              <a:t>www.ph-ludwigsburg.de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3519578" y="4711974"/>
            <a:ext cx="5624422" cy="1259260"/>
          </a:xfrm>
        </p:spPr>
        <p:txBody>
          <a:bodyPr rIns="360000"/>
          <a:lstStyle>
            <a:lvl1pPr algn="r">
              <a:defRPr>
                <a:solidFill>
                  <a:srgbClr val="006633"/>
                </a:solidFill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0" y="4064968"/>
            <a:ext cx="9144001" cy="647006"/>
          </a:xfrm>
          <a:prstGeom prst="rect">
            <a:avLst/>
          </a:prstGeom>
          <a:solidFill>
            <a:srgbClr val="00663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/>
          </p:nvPr>
        </p:nvSpPr>
        <p:spPr bwMode="auto">
          <a:xfrm>
            <a:off x="1" y="0"/>
            <a:ext cx="7452320" cy="4077072"/>
          </a:xfrm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lvl="0">
              <a:defRPr/>
            </a:pPr>
            <a:r>
              <a:rPr lang="de-DE"/>
              <a:t>Bild durch Klicken auf Symbol hinzufügen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kindermedienland-bw.de/fileadmin/redaktion/kml/aktuelles/ph_ludwigsburg_717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226300" y="260350"/>
            <a:ext cx="1692275" cy="5794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457200" y="114098"/>
            <a:ext cx="6660000" cy="1143000"/>
          </a:xfrm>
        </p:spPr>
        <p:txBody>
          <a:bodyPr tIns="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Datumsplatzhalt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9C0470F-6C8E-422D-AA02-782C6DF9C399}" type="datetime1">
              <a:rPr lang="de-DE"/>
              <a:t>18.11.2024</a:t>
            </a:fld>
            <a:endParaRPr/>
          </a:p>
        </p:txBody>
      </p:sp>
      <p:sp>
        <p:nvSpPr>
          <p:cNvPr id="8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E16462F-0623-411B-87FB-D09229F25E1A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Rechteck 4"/>
          <p:cNvSpPr/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5"/>
          <p:cNvPicPr>
            <a:picLocks noChangeArrowheads="1"/>
          </p:cNvPicPr>
          <p:nvPr/>
        </p:nvPicPr>
        <p:blipFill>
          <a:blip r:embed="rId2"/>
          <a:stretch/>
        </p:blipFill>
        <p:spPr bwMode="auto">
          <a:xfrm>
            <a:off x="0" y="4711700"/>
            <a:ext cx="2160588" cy="203041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extfeld 6"/>
          <p:cNvSpPr txBox="1"/>
          <p:nvPr/>
        </p:nvSpPr>
        <p:spPr bwMode="auto">
          <a:xfrm>
            <a:off x="6151562" y="6400800"/>
            <a:ext cx="2992437" cy="261938"/>
          </a:xfrm>
          <a:prstGeom prst="rect">
            <a:avLst/>
          </a:prstGeom>
          <a:noFill/>
        </p:spPr>
        <p:txBody>
          <a:bodyPr rIns="36000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>
                <a:latin typeface="Trebuchet MS"/>
                <a:cs typeface="+mn-cs"/>
              </a:rPr>
              <a:t>www.ph-ludwigsburg.de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457200" y="114098"/>
            <a:ext cx="7283152" cy="1143000"/>
          </a:xfrm>
        </p:spPr>
        <p:txBody>
          <a:bodyPr tIns="0" anchor="t"/>
          <a:lstStyle/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0" y="2888524"/>
            <a:ext cx="9144000" cy="1823450"/>
          </a:xfrm>
          <a:prstGeom prst="rect">
            <a:avLst/>
          </a:prstGeom>
          <a:solidFill>
            <a:srgbClr val="006633"/>
          </a:solidFill>
        </p:spPr>
        <p:txBody>
          <a:bodyPr lIns="360000" rIns="360000" anchor="ctr"/>
          <a:lstStyle>
            <a:lvl1pPr marL="0" indent="0" algn="r">
              <a:buNone/>
              <a:defRPr sz="2000" cap="all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&#10;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6629400"/>
            <a:ext cx="4572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Textfeld 5"/>
          <p:cNvSpPr txBox="1"/>
          <p:nvPr/>
        </p:nvSpPr>
        <p:spPr bwMode="auto">
          <a:xfrm>
            <a:off x="6151562" y="6400800"/>
            <a:ext cx="2992437" cy="261938"/>
          </a:xfrm>
          <a:prstGeom prst="rect">
            <a:avLst/>
          </a:prstGeom>
          <a:noFill/>
        </p:spPr>
        <p:txBody>
          <a:bodyPr rIns="360000">
            <a:spAutoFit/>
          </a:bodyPr>
          <a:lstStyle>
            <a:defPPr>
              <a:defRPr lang="de-DE"/>
            </a:defPPr>
            <a:lvl1pPr algn="r">
              <a:defRPr sz="1200">
                <a:latin typeface="Trebuchet MS"/>
              </a:defRPr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>
                <a:cs typeface="+mn-cs"/>
              </a:rPr>
              <a:t>www.ph-ludwigsburg.de</a:t>
            </a:r>
            <a:endParaRPr/>
          </a:p>
        </p:txBody>
      </p:sp>
      <p:pic>
        <p:nvPicPr>
          <p:cNvPr id="7" name="Picture 5"/>
          <p:cNvPicPr>
            <a:picLocks noChangeArrowheads="1"/>
          </p:cNvPicPr>
          <p:nvPr/>
        </p:nvPicPr>
        <p:blipFill>
          <a:blip r:embed="rId2"/>
          <a:stretch/>
        </p:blipFill>
        <p:spPr bwMode="auto">
          <a:xfrm>
            <a:off x="0" y="4711700"/>
            <a:ext cx="2160588" cy="203041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2" descr="https://www.kindermedienland-bw.de/fileadmin/redaktion/kml/aktuelles/ph_ludwigsburg_717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226300" y="260350"/>
            <a:ext cx="1692275" cy="5794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519578" y="2699102"/>
            <a:ext cx="5624422" cy="1362075"/>
          </a:xfrm>
          <a:prstGeom prst="rect">
            <a:avLst/>
          </a:prstGeom>
          <a:solidFill>
            <a:schemeClr val="bg1"/>
          </a:solidFill>
        </p:spPr>
        <p:txBody>
          <a:bodyPr lIns="360000" rIns="360000" anchor="t"/>
          <a:lstStyle>
            <a:lvl1pPr marL="0" indent="0" algn="r">
              <a:tabLst>
                <a:tab pos="3941763" algn="l"/>
              </a:tabLst>
              <a:defRPr sz="4000" b="1" cap="all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0" y="4063974"/>
            <a:ext cx="9144000" cy="648000"/>
          </a:xfrm>
          <a:prstGeom prst="rect">
            <a:avLst/>
          </a:prstGeom>
          <a:solidFill>
            <a:srgbClr val="006633"/>
          </a:solidFill>
        </p:spPr>
        <p:txBody>
          <a:bodyPr lIns="360000" rIns="360000" anchor="ctr"/>
          <a:lstStyle>
            <a:lvl1pPr marL="0" indent="0" algn="r">
              <a:buNone/>
              <a:defRPr sz="2000" cap="all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Picture 2" descr="https://www.kindermedienland-bw.de/fileadmin/redaktion/kml/aktuelles/ph_ludwigsburg_717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226300" y="260350"/>
            <a:ext cx="1692275" cy="5794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457200" y="114098"/>
            <a:ext cx="6660000" cy="1143000"/>
          </a:xfrm>
        </p:spPr>
        <p:txBody>
          <a:bodyPr tIns="0" anchor="t"/>
          <a:lstStyle/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2DFB358-FDA7-4EF6-8FBA-D2978A4F456C}" type="datetime1">
              <a:rPr lang="de-DE"/>
              <a:t>18.11.2024</a:t>
            </a:fld>
            <a:endParaRPr/>
          </a:p>
        </p:txBody>
      </p:sp>
      <p:sp>
        <p:nvSpPr>
          <p:cNvPr id="9" name="Foliennummernplatzhalter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132A64DD-9F16-42C8-8591-13B578CCC8DB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Picture 2" descr="https://www.kindermedienland-bw.de/fileadmin/redaktion/kml/aktuelles/ph_ludwigsburg_717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226300" y="260350"/>
            <a:ext cx="1692275" cy="5794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457200" y="114424"/>
            <a:ext cx="6660000" cy="1143000"/>
          </a:xfrm>
        </p:spPr>
        <p:txBody>
          <a:bodyPr tIns="0" anchor="t"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9" name="Datumsplatzhalter 1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AD2A2983-93C4-4183-BF1F-D14772FDACF1}" type="datetime1">
              <a:rPr lang="de-DE"/>
              <a:t>18.11.2024</a:t>
            </a:fld>
            <a:endParaRPr/>
          </a:p>
        </p:txBody>
      </p:sp>
      <p:sp>
        <p:nvSpPr>
          <p:cNvPr id="11" name="Foliennummernplatzhalter 1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5A68979-B5A5-473A-8F45-A7D01DD59003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3" name="Picture 2" descr="https://www.kindermedienland-bw.de/fileadmin/redaktion/kml/aktuelles/ph_ludwigsburg_717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226300" y="260350"/>
            <a:ext cx="1692275" cy="5794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umsplatzhalt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D4E8C2F-4950-4999-B6B5-B9AB29E6B07B}" type="datetime1">
              <a:rPr lang="de-DE"/>
              <a:t>18.11.2024</a:t>
            </a:fld>
            <a:endParaRPr/>
          </a:p>
        </p:txBody>
      </p:sp>
      <p:sp>
        <p:nvSpPr>
          <p:cNvPr id="6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DD7F52B7-A86F-4F71-A431-0CB54C60B002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686550" y="6356350"/>
            <a:ext cx="2133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spcBef>
                <a:spcPts val="0"/>
              </a:spcBef>
              <a:spcAft>
                <a:spcPts val="0"/>
              </a:spcAft>
              <a:defRPr sz="800">
                <a:solidFill>
                  <a:schemeClr val="accent6"/>
                </a:solidFill>
                <a:latin typeface="Trebuchet MS"/>
                <a:cs typeface="+mn-cs"/>
              </a:defRPr>
            </a:lvl1pPr>
          </a:lstStyle>
          <a:p>
            <a:pPr>
              <a:defRPr/>
            </a:pPr>
            <a:fld id="{8F60B147-AA76-401C-8F91-5D3D044213A5}" type="slidenum">
              <a:rPr lang="de-DE"/>
              <a:t>‹Nr.›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ts val="0"/>
              </a:spcBef>
              <a:spcAft>
                <a:spcPts val="0"/>
              </a:spcAft>
              <a:defRPr lang="de-DE" sz="800">
                <a:solidFill>
                  <a:schemeClr val="accent6"/>
                </a:solidFill>
                <a:latin typeface="Trebuchet MS"/>
                <a:cs typeface="+mn-cs"/>
              </a:defRPr>
            </a:lvl1pPr>
          </a:lstStyle>
          <a:p>
            <a:pPr>
              <a:defRPr/>
            </a:pPr>
            <a:fld id="{BA258ABE-4EC0-4648-A6F0-484DB6379414}" type="datetime1">
              <a:rPr lang="de-DE"/>
              <a:t>18.11.2024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/>
  <p:txStyles>
    <p:titleStyle>
      <a:lvl1pPr algn="ctr">
        <a:spcBef>
          <a:spcPts val="0"/>
        </a:spcBef>
        <a:spcAft>
          <a:spcPts val="0"/>
        </a:spcAft>
        <a:defRPr sz="4000">
          <a:solidFill>
            <a:schemeClr val="tx1"/>
          </a:solidFill>
          <a:latin typeface="Trebuchet MS"/>
          <a:ea typeface="+mj-ea"/>
          <a:cs typeface="+mj-cs"/>
        </a:defRPr>
      </a:lvl1pPr>
      <a:lvl2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Trebuchet MS"/>
        </a:defRPr>
      </a:lvl2pPr>
      <a:lvl3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Trebuchet MS"/>
        </a:defRPr>
      </a:lvl3pPr>
      <a:lvl4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Trebuchet MS"/>
        </a:defRPr>
      </a:lvl4pPr>
      <a:lvl5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Trebuchet MS"/>
        </a:defRPr>
      </a:lvl5pPr>
      <a:lvl6pPr marL="4572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Trebuchet MS"/>
        </a:defRPr>
      </a:lvl6pPr>
      <a:lvl7pPr marL="9144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Trebuchet MS"/>
        </a:defRPr>
      </a:lvl7pPr>
      <a:lvl8pPr marL="13716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Trebuchet MS"/>
        </a:defRPr>
      </a:lvl8pPr>
      <a:lvl9pPr marL="18288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Trebuchet MS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Font typeface="Arial"/>
        <a:buChar char="•"/>
        <a:defRPr sz="3200">
          <a:solidFill>
            <a:srgbClr val="797979"/>
          </a:solidFill>
          <a:latin typeface="Trebuchet MS"/>
          <a:ea typeface="+mn-ea"/>
          <a:cs typeface="+mn-cs"/>
        </a:defRPr>
      </a:lvl1pPr>
      <a:lvl2pPr marL="742950" indent="-285750" algn="l">
        <a:spcBef>
          <a:spcPts val="0"/>
        </a:spcBef>
        <a:spcAft>
          <a:spcPts val="0"/>
        </a:spcAft>
        <a:buFont typeface="Arial"/>
        <a:buChar char="–"/>
        <a:defRPr sz="2800">
          <a:solidFill>
            <a:srgbClr val="797979"/>
          </a:solidFill>
          <a:latin typeface="Trebuchet MS"/>
          <a:ea typeface="+mn-ea"/>
          <a:cs typeface="+mn-cs"/>
        </a:defRPr>
      </a:lvl2pPr>
      <a:lvl3pPr marL="1143000" indent="-228600" algn="l">
        <a:spcBef>
          <a:spcPts val="0"/>
        </a:spcBef>
        <a:spcAft>
          <a:spcPts val="0"/>
        </a:spcAft>
        <a:buFont typeface="Arial"/>
        <a:buChar char="•"/>
        <a:defRPr sz="2400">
          <a:solidFill>
            <a:srgbClr val="797979"/>
          </a:solidFill>
          <a:latin typeface="Trebuchet MS"/>
          <a:ea typeface="+mn-ea"/>
          <a:cs typeface="+mn-cs"/>
        </a:defRPr>
      </a:lvl3pPr>
      <a:lvl4pPr marL="1600200" indent="-228600" algn="l">
        <a:spcBef>
          <a:spcPts val="0"/>
        </a:spcBef>
        <a:spcAft>
          <a:spcPts val="0"/>
        </a:spcAft>
        <a:buFont typeface="Arial"/>
        <a:buChar char="–"/>
        <a:defRPr sz="2000">
          <a:solidFill>
            <a:srgbClr val="797979"/>
          </a:solidFill>
          <a:latin typeface="Trebuchet MS"/>
          <a:ea typeface="+mn-ea"/>
          <a:cs typeface="+mn-cs"/>
        </a:defRPr>
      </a:lvl4pPr>
      <a:lvl5pPr marL="2057400" indent="-228600" algn="l">
        <a:spcBef>
          <a:spcPts val="0"/>
        </a:spcBef>
        <a:spcAft>
          <a:spcPts val="0"/>
        </a:spcAft>
        <a:buFont typeface="Arial"/>
        <a:buChar char="»"/>
        <a:defRPr sz="2000">
          <a:solidFill>
            <a:srgbClr val="797979"/>
          </a:solidFill>
          <a:latin typeface="Trebuchet MS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drieling@ph-ludwigsburg.de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46" name="WordArt 3"/>
          <p:cNvSpPr>
            <a:spLocks noChangeArrowheads="1" noChangeShapeType="1" noTextEdit="1"/>
          </p:cNvSpPr>
          <p:nvPr/>
        </p:nvSpPr>
        <p:spPr bwMode="auto">
          <a:xfrm>
            <a:off x="970756" y="3414687"/>
            <a:ext cx="7202488" cy="6492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64527"/>
              </a:avLst>
            </a:prstTxWarp>
          </a:bodyPr>
          <a:lstStyle/>
          <a:p>
            <a:pPr algn="ctr">
              <a:defRPr/>
            </a:pPr>
            <a:r>
              <a:rPr lang="de-DE" sz="2400" b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Calibri"/>
              </a:rPr>
              <a:t>Herzlich Willkommen </a:t>
            </a:r>
            <a:endParaRPr/>
          </a:p>
          <a:p>
            <a:pPr algn="ctr">
              <a:defRPr/>
            </a:pPr>
            <a:r>
              <a:rPr lang="de-DE" sz="2400" b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Calibri"/>
              </a:rPr>
              <a:t>in der Abteilung</a:t>
            </a:r>
            <a:endParaRPr/>
          </a:p>
          <a:p>
            <a:pPr algn="ctr">
              <a:defRPr/>
            </a:pPr>
            <a:r>
              <a:rPr lang="de-DE" sz="2400" b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Calibri"/>
              </a:rPr>
              <a:t>Geographie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cap="none"/>
              <a:t>www.ph-ludwigsburg.de/geographie</a:t>
            </a:r>
            <a:endParaRPr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059832" y="4869159"/>
            <a:ext cx="2857500" cy="17335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1B94A310-62BA-4D51-8B4C-65ACCDD82D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6" b="25052"/>
          <a:stretch/>
        </p:blipFill>
        <p:spPr>
          <a:xfrm rot="20909980">
            <a:off x="-205368" y="3185190"/>
            <a:ext cx="4780547" cy="299391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496167">
            <a:off x="4330890" y="879539"/>
            <a:ext cx="4488537" cy="3361184"/>
          </a:xfrm>
          <a:prstGeom prst="rect">
            <a:avLst/>
          </a:prstGeom>
        </p:spPr>
      </p:pic>
      <p:sp>
        <p:nvSpPr>
          <p:cNvPr id="15369" name="Text Box 6"/>
          <p:cNvSpPr txBox="1">
            <a:spLocks noChangeArrowheads="1"/>
          </p:cNvSpPr>
          <p:nvPr/>
        </p:nvSpPr>
        <p:spPr bwMode="auto">
          <a:xfrm>
            <a:off x="-14089" y="-800202"/>
            <a:ext cx="9144000" cy="620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spcBef>
                <a:spcPts val="0"/>
              </a:spcBef>
              <a:defRPr/>
            </a:pPr>
            <a:endParaRPr lang="de-DE" sz="2400" b="1">
              <a:cs typeface="Arial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21225888">
            <a:off x="157980" y="43606"/>
            <a:ext cx="4549227" cy="289745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 bwMode="auto">
          <a:xfrm>
            <a:off x="4900955" y="4546038"/>
            <a:ext cx="4067944" cy="1754326"/>
          </a:xfrm>
          <a:prstGeom prst="rect">
            <a:avLst/>
          </a:prstGeom>
          <a:solidFill>
            <a:srgbClr val="F0F6F3">
              <a:alpha val="81961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 dirty="0">
                <a:latin typeface="+mj-lt"/>
              </a:rPr>
              <a:t>Fachdidaktik:</a:t>
            </a:r>
            <a:endParaRPr dirty="0"/>
          </a:p>
          <a:p>
            <a:pPr>
              <a:defRPr/>
            </a:pPr>
            <a:r>
              <a:rPr lang="de-DE" dirty="0">
                <a:solidFill>
                  <a:srgbClr val="C00000"/>
                </a:solidFill>
                <a:latin typeface="+mj-lt"/>
              </a:rPr>
              <a:t>Mit welchen Methoden gestaltet man motivierenden, aktivierenden (Geographie-) Unterricht?</a:t>
            </a:r>
            <a:endParaRPr dirty="0"/>
          </a:p>
          <a:p>
            <a:pPr>
              <a:defRPr/>
            </a:pPr>
            <a:r>
              <a:rPr lang="de-DE" dirty="0">
                <a:solidFill>
                  <a:srgbClr val="C00000"/>
                </a:solidFill>
                <a:latin typeface="+mj-lt"/>
              </a:rPr>
              <a:t>Wie untersucht man Lernprozesse bei Schülern?</a:t>
            </a:r>
            <a:endParaRPr dirty="0"/>
          </a:p>
        </p:txBody>
      </p:sp>
      <p:sp>
        <p:nvSpPr>
          <p:cNvPr id="4" name="Rechteck 3"/>
          <p:cNvSpPr/>
          <p:nvPr/>
        </p:nvSpPr>
        <p:spPr bwMode="auto">
          <a:xfrm>
            <a:off x="5292080" y="137603"/>
            <a:ext cx="4143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b="1" i="1" dirty="0">
                <a:solidFill>
                  <a:srgbClr val="0070C0"/>
                </a:solidFill>
              </a:rPr>
              <a:t>Geographiedidaktisches Seminar „Denken lernen mit Geographie“</a:t>
            </a:r>
            <a:endParaRPr lang="de-DE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 rot="21259903">
            <a:off x="395536" y="2353253"/>
            <a:ext cx="5580062" cy="2791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>
              <a:spcBef>
                <a:spcPts val="0"/>
              </a:spcBef>
              <a:buClr>
                <a:schemeClr val="bg2"/>
              </a:buClr>
              <a:buSzPct val="75000"/>
              <a:buFont typeface="Wingdings"/>
              <a:buChar char="n"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Bef>
                <a:spcPts val="0"/>
              </a:spcBef>
              <a:buClr>
                <a:schemeClr val="accent2"/>
              </a:buClr>
              <a:buSzPct val="80000"/>
              <a:buFont typeface="Wingdings"/>
              <a:buChar char="¨"/>
              <a:defRPr sz="24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Bef>
                <a:spcPts val="0"/>
              </a:spcBef>
              <a:buClr>
                <a:schemeClr val="bg2"/>
              </a:buClr>
              <a:buSzPct val="65000"/>
              <a:buFont typeface="Wingdings"/>
              <a:buChar char="n"/>
              <a:defRPr sz="20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Bef>
                <a:spcPts val="0"/>
              </a:spcBef>
              <a:buClr>
                <a:schemeClr val="accent2"/>
              </a:buClr>
              <a:buSzPct val="70000"/>
              <a:buFont typeface="Wingdings"/>
              <a:buChar char="¨"/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Bef>
                <a:spcPts val="0"/>
              </a:spcBef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de-DE" sz="1200" dirty="0">
                <a:solidFill>
                  <a:schemeClr val="bg1"/>
                </a:solidFill>
                <a:latin typeface="Frutiger 55 Roman"/>
              </a:rPr>
              <a:t>Quelle: Stephan Schuler: Aufnahme aus einem </a:t>
            </a:r>
            <a:r>
              <a:rPr lang="de-DE" sz="1200" dirty="0" err="1">
                <a:solidFill>
                  <a:schemeClr val="bg1"/>
                </a:solidFill>
                <a:latin typeface="Frutiger 55 Roman"/>
              </a:rPr>
              <a:t>Seminarprojektt</a:t>
            </a:r>
            <a:endParaRPr lang="de-DE" sz="1200" dirty="0">
              <a:solidFill>
                <a:schemeClr val="bg1"/>
              </a:solidFill>
              <a:latin typeface="Frutiger 55 Roman"/>
            </a:endParaRPr>
          </a:p>
        </p:txBody>
      </p:sp>
      <p:sp>
        <p:nvSpPr>
          <p:cNvPr id="5" name="Textfeld 4"/>
          <p:cNvSpPr txBox="1"/>
          <p:nvPr/>
        </p:nvSpPr>
        <p:spPr bwMode="auto">
          <a:xfrm rot="543729">
            <a:off x="4425218" y="3731981"/>
            <a:ext cx="3744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050" dirty="0"/>
              <a:t>Quelle: Rave, M. (2014, S. 45)</a:t>
            </a:r>
            <a:endParaRPr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30C78A5-DDAD-4ADD-8BC5-264B54D25A4D}"/>
              </a:ext>
            </a:extLst>
          </p:cNvPr>
          <p:cNvSpPr/>
          <p:nvPr/>
        </p:nvSpPr>
        <p:spPr bwMode="auto">
          <a:xfrm>
            <a:off x="360826" y="5961476"/>
            <a:ext cx="41435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b="1" i="1" dirty="0">
                <a:solidFill>
                  <a:srgbClr val="0070C0"/>
                </a:solidFill>
              </a:rPr>
              <a:t>Geographiedidaktisches Seminar „Naturwissenschaftliches Arbeiten“</a:t>
            </a:r>
          </a:p>
          <a:p>
            <a:pPr>
              <a:defRPr/>
            </a:pPr>
            <a:r>
              <a:rPr lang="de-DE" b="1" i="1" dirty="0">
                <a:solidFill>
                  <a:srgbClr val="0070C0"/>
                </a:solidFill>
              </a:rPr>
              <a:t>Mit Erprobung beim Lernfestival</a:t>
            </a: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69" name="Text Box 6"/>
          <p:cNvSpPr txBox="1">
            <a:spLocks noChangeArrowheads="1"/>
          </p:cNvSpPr>
          <p:nvPr/>
        </p:nvSpPr>
        <p:spPr bwMode="auto">
          <a:xfrm>
            <a:off x="-14089" y="-800202"/>
            <a:ext cx="9144000" cy="620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spcBef>
                <a:spcPts val="0"/>
              </a:spcBef>
              <a:defRPr/>
            </a:pPr>
            <a:endParaRPr lang="de-DE" sz="2400" b="1"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 bwMode="auto">
          <a:xfrm>
            <a:off x="179511" y="5487615"/>
            <a:ext cx="5398446" cy="923330"/>
          </a:xfrm>
          <a:prstGeom prst="rect">
            <a:avLst/>
          </a:prstGeom>
          <a:solidFill>
            <a:srgbClr val="F0F6F3">
              <a:alpha val="81961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>
                <a:latin typeface="+mj-lt"/>
              </a:rPr>
              <a:t>Fachdidaktik:</a:t>
            </a:r>
            <a:endParaRPr/>
          </a:p>
          <a:p>
            <a:pPr>
              <a:defRPr/>
            </a:pPr>
            <a:r>
              <a:rPr lang="de-DE" b="1">
                <a:solidFill>
                  <a:srgbClr val="C00000"/>
                </a:solidFill>
                <a:latin typeface="+mj-lt"/>
              </a:rPr>
              <a:t>Wie gestaltet man eine Smartphone-gestützte Stadterkundung für und mit Schülern?</a:t>
            </a:r>
            <a:endParaRPr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276263" y="908720"/>
            <a:ext cx="11708441" cy="429309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 bwMode="auto">
          <a:xfrm>
            <a:off x="2987824" y="188675"/>
            <a:ext cx="6101870" cy="646331"/>
          </a:xfrm>
          <a:prstGeom prst="rect">
            <a:avLst/>
          </a:prstGeom>
          <a:solidFill>
            <a:srgbClr val="F0F6F3">
              <a:alpha val="81961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 i="1" dirty="0">
                <a:solidFill>
                  <a:srgbClr val="0070C0"/>
                </a:solidFill>
                <a:latin typeface="+mj-lt"/>
              </a:rPr>
              <a:t>Projektorientierte Geländearbeit mit Schulklasse </a:t>
            </a:r>
            <a:br>
              <a:rPr lang="de-DE" b="1" i="1" dirty="0">
                <a:solidFill>
                  <a:srgbClr val="0070C0"/>
                </a:solidFill>
                <a:latin typeface="+mj-lt"/>
              </a:rPr>
            </a:br>
            <a:r>
              <a:rPr lang="de-DE" b="1" i="1" dirty="0">
                <a:solidFill>
                  <a:srgbClr val="0070C0"/>
                </a:solidFill>
                <a:latin typeface="+mj-lt"/>
              </a:rPr>
              <a:t>     „Nachhaltige Stadtentwicklung Ludwigsburg“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64088" y="4897687"/>
            <a:ext cx="5580062" cy="2791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>
              <a:spcBef>
                <a:spcPts val="0"/>
              </a:spcBef>
              <a:buClr>
                <a:schemeClr val="bg2"/>
              </a:buClr>
              <a:buSzPct val="75000"/>
              <a:buFont typeface="Wingdings"/>
              <a:buChar char="n"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Bef>
                <a:spcPts val="0"/>
              </a:spcBef>
              <a:buClr>
                <a:schemeClr val="accent2"/>
              </a:buClr>
              <a:buSzPct val="80000"/>
              <a:buFont typeface="Wingdings"/>
              <a:buChar char="¨"/>
              <a:defRPr sz="24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Bef>
                <a:spcPts val="0"/>
              </a:spcBef>
              <a:buClr>
                <a:schemeClr val="bg2"/>
              </a:buClr>
              <a:buSzPct val="65000"/>
              <a:buFont typeface="Wingdings"/>
              <a:buChar char="n"/>
              <a:defRPr sz="20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Bef>
                <a:spcPts val="0"/>
              </a:spcBef>
              <a:buClr>
                <a:schemeClr val="accent2"/>
              </a:buClr>
              <a:buSzPct val="70000"/>
              <a:buFont typeface="Wingdings"/>
              <a:buChar char="¨"/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Bef>
                <a:spcPts val="0"/>
              </a:spcBef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de-DE" sz="1200">
                <a:solidFill>
                  <a:schemeClr val="bg1"/>
                </a:solidFill>
                <a:latin typeface="Frutiger 55 Roman"/>
              </a:rPr>
              <a:t>Quelle: Jan Hiller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>
          <a:xfrm>
            <a:off x="1806102" y="3317060"/>
            <a:ext cx="7230393" cy="729898"/>
          </a:xfrm>
        </p:spPr>
        <p:txBody>
          <a:bodyPr/>
          <a:lstStyle/>
          <a:p>
            <a:pPr>
              <a:defRPr/>
            </a:pPr>
            <a:r>
              <a:rPr lang="de-DE" dirty="0"/>
              <a:t>II. Wo Sie uns Finden…</a:t>
            </a:r>
            <a:endParaRPr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 bwMode="auto">
          <a:xfrm>
            <a:off x="0" y="6356350"/>
            <a:ext cx="2133600" cy="365125"/>
          </a:xfrm>
        </p:spPr>
        <p:txBody>
          <a:bodyPr/>
          <a:lstStyle/>
          <a:p>
            <a:pPr>
              <a:defRPr/>
            </a:pPr>
            <a:fld id="{9D4E8C2F-4950-4999-B6B5-B9AB29E6B07B}" type="datetime1">
              <a:rPr lang="de-DE"/>
              <a:t>18.11.2024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399" y="6356350"/>
            <a:ext cx="2133600" cy="365125"/>
          </a:xfrm>
        </p:spPr>
        <p:txBody>
          <a:bodyPr/>
          <a:lstStyle/>
          <a:p>
            <a:pPr>
              <a:defRPr/>
            </a:pPr>
            <a:fld id="{DD7F52B7-A86F-4F71-A431-0CB54C60B002}" type="slidenum">
              <a:rPr lang="de-DE"/>
              <a:t>12</a:t>
            </a:fld>
            <a:endParaRPr lang="de-D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4E8C2F-4950-4999-B6B5-B9AB29E6B07B}" type="datetime1">
              <a:rPr lang="de-DE"/>
              <a:t>18.11.2024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D7F52B7-A86F-4F71-A431-0CB54C60B002}" type="slidenum">
              <a:rPr lang="de-DE"/>
              <a:t>13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252536" y="117734"/>
            <a:ext cx="9648568" cy="6721475"/>
          </a:xfrm>
          <a:prstGeom prst="rect">
            <a:avLst/>
          </a:prstGeom>
        </p:spPr>
      </p:pic>
      <p:sp>
        <p:nvSpPr>
          <p:cNvPr id="6" name="Pfeil nach links 5"/>
          <p:cNvSpPr/>
          <p:nvPr/>
        </p:nvSpPr>
        <p:spPr bwMode="auto">
          <a:xfrm>
            <a:off x="6156176" y="2012906"/>
            <a:ext cx="2457450" cy="1224136"/>
          </a:xfrm>
          <a:prstGeom prst="leftArrow">
            <a:avLst>
              <a:gd name="adj1" fmla="val 6697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b="1"/>
              <a:t>Gebäude 4</a:t>
            </a:r>
            <a:endParaRPr/>
          </a:p>
          <a:p>
            <a:pPr algn="ctr">
              <a:defRPr/>
            </a:pPr>
            <a:r>
              <a:rPr lang="de-DE" b="1"/>
              <a:t>2. Stock</a:t>
            </a:r>
            <a:endParaRPr/>
          </a:p>
        </p:txBody>
      </p:sp>
      <p:sp>
        <p:nvSpPr>
          <p:cNvPr id="8" name="Textfeld 7"/>
          <p:cNvSpPr txBox="1"/>
          <p:nvPr/>
        </p:nvSpPr>
        <p:spPr bwMode="auto">
          <a:xfrm>
            <a:off x="0" y="692696"/>
            <a:ext cx="3779912" cy="523220"/>
          </a:xfrm>
          <a:prstGeom prst="rect">
            <a:avLst/>
          </a:prstGeom>
          <a:solidFill>
            <a:srgbClr val="F0F6F3">
              <a:alpha val="81961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800" b="1">
                <a:latin typeface="+mj-lt"/>
              </a:rPr>
              <a:t>Abteilung Geographie</a:t>
            </a:r>
            <a:endParaRPr lang="de-DE" sz="2800" b="1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95536" y="1608683"/>
            <a:ext cx="5976342" cy="884213"/>
          </a:xfrm>
        </p:spPr>
        <p:txBody>
          <a:bodyPr/>
          <a:lstStyle/>
          <a:p>
            <a:pPr>
              <a:defRPr/>
            </a:pPr>
            <a:r>
              <a:rPr lang="de-DE"/>
              <a:t>2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-16947"/>
            <a:ext cx="9156642" cy="686748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 bwMode="auto">
          <a:xfrm>
            <a:off x="188110" y="133958"/>
            <a:ext cx="8776378" cy="1569660"/>
          </a:xfrm>
          <a:prstGeom prst="rect">
            <a:avLst/>
          </a:prstGeom>
          <a:solidFill>
            <a:srgbClr val="F0F6F3">
              <a:alpha val="81961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>
                <a:latin typeface="+mj-lt"/>
              </a:rPr>
              <a:t>Die </a:t>
            </a:r>
            <a:r>
              <a:rPr lang="de-DE" sz="2400" b="1">
                <a:latin typeface="+mj-lt"/>
              </a:rPr>
              <a:t>Geo-Lernwerkstatt </a:t>
            </a:r>
            <a:r>
              <a:rPr lang="de-DE" sz="2400">
                <a:latin typeface="+mj-lt"/>
              </a:rPr>
              <a:t>mit Geo-Labor und PC-Arbeitsplätzen im </a:t>
            </a:r>
            <a:r>
              <a:rPr lang="de-DE" sz="2400" b="1">
                <a:latin typeface="+mj-lt"/>
              </a:rPr>
              <a:t>Raum 4.228 </a:t>
            </a:r>
            <a:r>
              <a:rPr lang="de-DE" sz="2400">
                <a:latin typeface="+mj-lt"/>
              </a:rPr>
              <a:t>steht für Seminare und zu bestimmten Zeiten auch Ihnen für Selbstlernphasen und zur Ausleihe zur Verfügung</a:t>
            </a:r>
            <a:endParaRPr lang="de-DE" sz="2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9512" y="6541269"/>
            <a:ext cx="5580062" cy="2791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>
              <a:spcBef>
                <a:spcPts val="0"/>
              </a:spcBef>
              <a:buClr>
                <a:schemeClr val="bg2"/>
              </a:buClr>
              <a:buSzPct val="75000"/>
              <a:buFont typeface="Wingdings"/>
              <a:buChar char="n"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Bef>
                <a:spcPts val="0"/>
              </a:spcBef>
              <a:buClr>
                <a:schemeClr val="accent2"/>
              </a:buClr>
              <a:buSzPct val="80000"/>
              <a:buFont typeface="Wingdings"/>
              <a:buChar char="¨"/>
              <a:defRPr sz="24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Bef>
                <a:spcPts val="0"/>
              </a:spcBef>
              <a:buClr>
                <a:schemeClr val="bg2"/>
              </a:buClr>
              <a:buSzPct val="65000"/>
              <a:buFont typeface="Wingdings"/>
              <a:buChar char="n"/>
              <a:defRPr sz="20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Bef>
                <a:spcPts val="0"/>
              </a:spcBef>
              <a:buClr>
                <a:schemeClr val="accent2"/>
              </a:buClr>
              <a:buSzPct val="70000"/>
              <a:buFont typeface="Wingdings"/>
              <a:buChar char="¨"/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Bef>
                <a:spcPts val="0"/>
              </a:spcBef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de-DE" sz="1200">
                <a:solidFill>
                  <a:schemeClr val="bg1"/>
                </a:solidFill>
                <a:latin typeface="Frutiger 55 Roman"/>
              </a:rPr>
              <a:t>Quelle: Stephan Schuler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 bwMode="auto">
          <a:xfrm>
            <a:off x="1979712" y="2642989"/>
            <a:ext cx="7164288" cy="1362075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iii.</a:t>
            </a:r>
            <a:r>
              <a:rPr lang="de-DE" dirty="0"/>
              <a:t> Wie und wo können Sie sich informieren?</a:t>
            </a:r>
            <a:endParaRPr dirty="0"/>
          </a:p>
        </p:txBody>
      </p:sp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cap="none"/>
              <a:t>Unsere Website und der Moodle-Kurs der Geo-Fachschaft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 bwMode="auto">
          <a:xfrm>
            <a:off x="0" y="6356350"/>
            <a:ext cx="2133600" cy="365125"/>
          </a:xfrm>
        </p:spPr>
        <p:txBody>
          <a:bodyPr/>
          <a:lstStyle/>
          <a:p>
            <a:pPr>
              <a:defRPr/>
            </a:pPr>
            <a:fld id="{E9C0470F-6C8E-422D-AA02-782C6DF9C399}" type="datetime1">
              <a:rPr lang="de-DE"/>
              <a:t>18.11.2024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399" y="6356350"/>
            <a:ext cx="2133600" cy="365125"/>
          </a:xfrm>
        </p:spPr>
        <p:txBody>
          <a:bodyPr/>
          <a:lstStyle/>
          <a:p>
            <a:pPr>
              <a:defRPr/>
            </a:pPr>
            <a:fld id="{FE16462F-0623-411B-87FB-D09229F25E1A}" type="slidenum">
              <a:rPr lang="de-DE"/>
              <a:t>15</a:t>
            </a:fld>
            <a:endParaRPr lang="de-D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BB285DA-25F6-4D64-B8D1-E8F056248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95" b="65758"/>
          <a:stretch/>
        </p:blipFill>
        <p:spPr>
          <a:xfrm>
            <a:off x="1043608" y="620688"/>
            <a:ext cx="6408712" cy="45443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2C8536C-1450-4A2E-9DA1-F82BECAB009A}"/>
              </a:ext>
            </a:extLst>
          </p:cNvPr>
          <p:cNvSpPr txBox="1"/>
          <p:nvPr/>
        </p:nvSpPr>
        <p:spPr>
          <a:xfrm>
            <a:off x="323528" y="5589240"/>
            <a:ext cx="6408712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Auf unserer </a:t>
            </a:r>
            <a:r>
              <a:rPr lang="de-DE" sz="2000" b="1" dirty="0"/>
              <a:t>Website</a:t>
            </a:r>
            <a:r>
              <a:rPr lang="de-DE" sz="2000" dirty="0"/>
              <a:t> finden Sie wichtige Informationen über die Abteilung und das Studium</a:t>
            </a:r>
          </a:p>
          <a:p>
            <a:pPr algn="ctr"/>
            <a:r>
              <a:rPr lang="de-DE" altLang="de-DE" sz="1600" dirty="0"/>
              <a:t>https://www.ph-ludwigsburg.de/geographie</a:t>
            </a:r>
            <a:endParaRPr lang="de-DE" sz="1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6899BE4-63EE-4636-949E-9F9944B7C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60648"/>
            <a:ext cx="1728192" cy="172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30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hteck 1"/>
          <p:cNvSpPr>
            <a:spLocks noChangeArrowheads="1"/>
          </p:cNvSpPr>
          <p:nvPr/>
        </p:nvSpPr>
        <p:spPr bwMode="auto">
          <a:xfrm>
            <a:off x="611560" y="295158"/>
            <a:ext cx="6276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800" b="1" dirty="0"/>
              <a:t>Moodle-Plattform</a:t>
            </a:r>
            <a:r>
              <a:rPr lang="de-DE" altLang="de-DE" sz="2800" dirty="0"/>
              <a:t>: </a:t>
            </a:r>
            <a:r>
              <a:rPr lang="de-DE" sz="2800" b="1" dirty="0">
                <a:solidFill>
                  <a:srgbClr val="C00000"/>
                </a:solidFill>
              </a:rPr>
              <a:t>Fach Geographie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213B679-5FDE-47CE-A6D2-E6DD54DD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280342"/>
            <a:ext cx="6336704" cy="68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l"/>
            <a:r>
              <a:rPr lang="de-DE" altLang="de-DE" sz="1800" dirty="0">
                <a:solidFill>
                  <a:srgbClr val="FF0000"/>
                </a:solidFill>
              </a:rPr>
              <a:t>Über diesen Kurs erhalten Sie </a:t>
            </a:r>
            <a:r>
              <a:rPr lang="de-DE" altLang="de-DE" sz="1800" b="1" dirty="0">
                <a:solidFill>
                  <a:srgbClr val="FF0000"/>
                </a:solidFill>
              </a:rPr>
              <a:t>im Studium alle wichtigen Informationen </a:t>
            </a:r>
            <a:r>
              <a:rPr lang="de-DE" altLang="de-DE" sz="1800" dirty="0">
                <a:solidFill>
                  <a:srgbClr val="FF0000"/>
                </a:solidFill>
              </a:rPr>
              <a:t>per </a:t>
            </a:r>
            <a:r>
              <a:rPr lang="de-DE" altLang="de-DE" sz="1800" b="1" dirty="0">
                <a:solidFill>
                  <a:srgbClr val="FF0000"/>
                </a:solidFill>
                <a:highlight>
                  <a:srgbClr val="FFFF00"/>
                </a:highlight>
              </a:rPr>
              <a:t>Geo-Rundmail</a:t>
            </a:r>
            <a:r>
              <a:rPr lang="de-DE" altLang="de-DE" sz="1800" b="1" dirty="0">
                <a:solidFill>
                  <a:srgbClr val="FF0000"/>
                </a:solidFill>
              </a:rPr>
              <a:t> </a:t>
            </a:r>
            <a:r>
              <a:rPr lang="de-DE" altLang="de-DE" sz="1800" dirty="0">
                <a:solidFill>
                  <a:srgbClr val="FF0000"/>
                </a:solidFill>
              </a:rPr>
              <a:t>(=Nachrichtenforum)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745B50-E2DF-43D6-8CF2-ECF55D70B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38" r="25539"/>
          <a:stretch/>
        </p:blipFill>
        <p:spPr>
          <a:xfrm>
            <a:off x="611560" y="2422386"/>
            <a:ext cx="6702365" cy="41485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9134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 bwMode="auto">
          <a:xfrm>
            <a:off x="323528" y="2636912"/>
            <a:ext cx="8820472" cy="1424265"/>
          </a:xfrm>
        </p:spPr>
        <p:txBody>
          <a:bodyPr/>
          <a:lstStyle/>
          <a:p>
            <a:pPr>
              <a:defRPr/>
            </a:pPr>
            <a:r>
              <a:rPr lang="de-DE" dirty="0"/>
              <a:t>IV. Aufbau des Studiums</a:t>
            </a:r>
            <a:endParaRPr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 bwMode="auto">
          <a:xfrm>
            <a:off x="0" y="6356350"/>
            <a:ext cx="2133600" cy="365125"/>
          </a:xfrm>
        </p:spPr>
        <p:txBody>
          <a:bodyPr/>
          <a:lstStyle/>
          <a:p>
            <a:pPr>
              <a:defRPr/>
            </a:pPr>
            <a:fld id="{E9C0470F-6C8E-422D-AA02-782C6DF9C399}" type="datetime1">
              <a:rPr lang="de-DE"/>
              <a:t>18.11.2024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399" y="6356350"/>
            <a:ext cx="2133600" cy="365125"/>
          </a:xfrm>
        </p:spPr>
        <p:txBody>
          <a:bodyPr/>
          <a:lstStyle/>
          <a:p>
            <a:pPr>
              <a:defRPr/>
            </a:pPr>
            <a:fld id="{FE16462F-0623-411B-87FB-D09229F25E1A}" type="slidenum">
              <a:rPr lang="de-DE"/>
              <a:t>18</a:t>
            </a:fld>
            <a:endParaRPr lang="de-D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B3F21F8-CB61-4EAF-A714-14698D77C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Bachelor Sekundarstufe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4BD387E-D042-4E73-85E2-D0764BB43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1" y="1257098"/>
            <a:ext cx="8836106" cy="50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67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350925F-0CCA-4314-B304-CEC6CA70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69" y="404664"/>
            <a:ext cx="6660000" cy="1143000"/>
          </a:xfrm>
        </p:spPr>
        <p:txBody>
          <a:bodyPr/>
          <a:lstStyle/>
          <a:p>
            <a:pPr algn="l"/>
            <a:r>
              <a:rPr lang="de-DE" sz="3200" dirty="0"/>
              <a:t>Erstsemesterberatung </a:t>
            </a:r>
            <a:r>
              <a:rPr lang="de-DE" sz="3200" dirty="0" err="1"/>
              <a:t>SoSe</a:t>
            </a:r>
            <a:r>
              <a:rPr lang="de-DE" sz="3200" dirty="0"/>
              <a:t> 2024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474FFFC-DC4E-4D69-899B-48AAD7D4E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4525963"/>
          </a:xfrm>
        </p:spPr>
        <p:txBody>
          <a:bodyPr/>
          <a:lstStyle/>
          <a:p>
            <a:pPr marL="571500" indent="-571500">
              <a:spcBef>
                <a:spcPts val="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de-DE" sz="2400" dirty="0"/>
              <a:t>Was erwartet Sie im Fach Geographie</a:t>
            </a:r>
          </a:p>
          <a:p>
            <a:pPr marL="571500" indent="-571500">
              <a:spcBef>
                <a:spcPts val="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de-DE" sz="2400" dirty="0"/>
              <a:t>Wo können Sie uns finden?</a:t>
            </a:r>
          </a:p>
          <a:p>
            <a:pPr marL="571500" indent="-571500">
              <a:spcBef>
                <a:spcPts val="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de-DE" sz="2400" dirty="0"/>
              <a:t>Wie und wo können Sie sich informieren?</a:t>
            </a:r>
          </a:p>
          <a:p>
            <a:pPr marL="571500" indent="-571500">
              <a:spcBef>
                <a:spcPts val="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de-DE" sz="2400" dirty="0"/>
              <a:t>Aufbau des Studiums im Fach Geographie</a:t>
            </a:r>
          </a:p>
          <a:p>
            <a:pPr marL="571500" indent="-571500">
              <a:spcBef>
                <a:spcPts val="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de-DE" sz="2400" dirty="0"/>
              <a:t>Was tun bei Fragen?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292179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B3F21F8-CB61-4EAF-A714-14698D77C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Bachelor Sekundarstufe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F6436B7-58A1-4425-B9BA-5E0C38A12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822181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54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B3F21F8-CB61-4EAF-A714-14698D77C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Bachelor Grundschule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34374A4-1CAB-4070-B11F-34663C67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08720"/>
            <a:ext cx="7067451" cy="561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78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>
          <a:xfrm>
            <a:off x="2411760" y="3275166"/>
            <a:ext cx="6732240" cy="729898"/>
          </a:xfrm>
        </p:spPr>
        <p:txBody>
          <a:bodyPr/>
          <a:lstStyle/>
          <a:p>
            <a:pPr>
              <a:defRPr/>
            </a:pPr>
            <a:r>
              <a:rPr lang="de-DE"/>
              <a:t>Was tun bei Fragen?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 bwMode="auto">
          <a:xfrm>
            <a:off x="0" y="6356350"/>
            <a:ext cx="2133600" cy="365125"/>
          </a:xfrm>
        </p:spPr>
        <p:txBody>
          <a:bodyPr/>
          <a:lstStyle/>
          <a:p>
            <a:pPr>
              <a:defRPr/>
            </a:pPr>
            <a:fld id="{9D4E8C2F-4950-4999-B6B5-B9AB29E6B07B}" type="datetime1">
              <a:rPr lang="de-DE"/>
              <a:t>18.11.2024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399" y="6356350"/>
            <a:ext cx="2133600" cy="365125"/>
          </a:xfrm>
        </p:spPr>
        <p:txBody>
          <a:bodyPr/>
          <a:lstStyle/>
          <a:p>
            <a:pPr>
              <a:defRPr/>
            </a:pPr>
            <a:fld id="{DD7F52B7-A86F-4F71-A431-0CB54C60B002}" type="slidenum">
              <a:rPr lang="de-DE"/>
              <a:t>22</a:t>
            </a:fld>
            <a:endParaRPr lang="de-DE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34" name="Rechteck 1"/>
          <p:cNvSpPr>
            <a:spLocks noChangeArrowheads="1"/>
          </p:cNvSpPr>
          <p:nvPr/>
        </p:nvSpPr>
        <p:spPr bwMode="auto">
          <a:xfrm>
            <a:off x="395536" y="1916832"/>
            <a:ext cx="7416824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spcBef>
                <a:spcPts val="0"/>
              </a:spcBef>
              <a:defRPr/>
            </a:pPr>
            <a:endParaRPr lang="de-DE" sz="2400" dirty="0">
              <a:latin typeface="+mn-lt"/>
            </a:endParaRPr>
          </a:p>
          <a:p>
            <a:pPr>
              <a:spcBef>
                <a:spcPts val="0"/>
              </a:spcBef>
              <a:defRPr/>
            </a:pPr>
            <a:r>
              <a:rPr lang="de-DE" sz="2400" b="1" dirty="0">
                <a:latin typeface="+mn-lt"/>
              </a:rPr>
              <a:t>Studienberaterin: Frau Drieling</a:t>
            </a:r>
            <a:endParaRPr sz="2400" dirty="0">
              <a:latin typeface="+mn-lt"/>
            </a:endParaRPr>
          </a:p>
          <a:p>
            <a:pPr>
              <a:spcBef>
                <a:spcPts val="0"/>
              </a:spcBef>
              <a:defRPr/>
            </a:pPr>
            <a:r>
              <a:rPr lang="de-DE" sz="2400" b="1" u="sng" dirty="0">
                <a:latin typeface="+mn-lt"/>
                <a:hlinkClick r:id="rId2" tooltip="mailto:drieling@ph-ludwigsburg.de"/>
              </a:rPr>
              <a:t>drieling@ph-ludwigsburg.de</a:t>
            </a:r>
            <a:endParaRPr lang="de-DE" sz="2400" b="1" dirty="0">
              <a:latin typeface="+mn-lt"/>
            </a:endParaRPr>
          </a:p>
          <a:p>
            <a:pPr>
              <a:spcBef>
                <a:spcPts val="0"/>
              </a:spcBef>
              <a:defRPr/>
            </a:pPr>
            <a:endParaRPr lang="de-DE" sz="2400" b="1" dirty="0">
              <a:latin typeface="+mn-lt"/>
            </a:endParaRPr>
          </a:p>
          <a:p>
            <a:pPr>
              <a:spcBef>
                <a:spcPts val="0"/>
              </a:spcBef>
              <a:defRPr/>
            </a:pPr>
            <a:r>
              <a:rPr lang="de-DE" sz="2400" dirty="0">
                <a:latin typeface="+mn-lt"/>
              </a:rPr>
              <a:t>Bitte schreiben Sie mir eine Mail, manches lässt sich so klären. </a:t>
            </a:r>
          </a:p>
          <a:p>
            <a:pPr>
              <a:spcBef>
                <a:spcPts val="0"/>
              </a:spcBef>
              <a:defRPr/>
            </a:pPr>
            <a:r>
              <a:rPr lang="de-DE" sz="2400" dirty="0">
                <a:latin typeface="+mn-lt"/>
              </a:rPr>
              <a:t>Sollte ein persönliches Gespräch eher weiterhelfen, kann ich Sie gerne telefonisch oder via </a:t>
            </a:r>
            <a:r>
              <a:rPr lang="de-DE" sz="2400" dirty="0" err="1">
                <a:latin typeface="+mn-lt"/>
              </a:rPr>
              <a:t>Webex</a:t>
            </a:r>
            <a:r>
              <a:rPr lang="de-DE" sz="2400" dirty="0">
                <a:latin typeface="+mn-lt"/>
              </a:rPr>
              <a:t> beraten. Den Terminabsprache per Mail.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395536" y="260648"/>
            <a:ext cx="6327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de-DE" sz="2800" b="1">
                <a:latin typeface="+mj-lt"/>
              </a:rPr>
              <a:t>Studienberatung</a:t>
            </a:r>
            <a:r>
              <a:rPr lang="de-DE" sz="2800">
                <a:latin typeface="+mj-lt"/>
              </a:rPr>
              <a:t> im Fach Geographie</a:t>
            </a:r>
            <a:r>
              <a:rPr lang="de-DE" sz="2000">
                <a:latin typeface="+mj-lt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AC5E667-FC2F-406A-A0AA-BC85ED11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4440"/>
            <a:ext cx="7067128" cy="1143000"/>
          </a:xfrm>
        </p:spPr>
        <p:txBody>
          <a:bodyPr/>
          <a:lstStyle/>
          <a:p>
            <a:pPr algn="l"/>
            <a:r>
              <a:rPr lang="de-DE" b="1" dirty="0">
                <a:latin typeface="wf_segoe-ui_normal"/>
              </a:rPr>
              <a:t>Beratung durch</a:t>
            </a:r>
            <a:br>
              <a:rPr lang="de-DE" b="1" dirty="0">
                <a:latin typeface="wf_segoe-ui_normal"/>
              </a:rPr>
            </a:br>
            <a:r>
              <a:rPr lang="de-DE" b="1" dirty="0">
                <a:latin typeface="wf_segoe-ui_normal"/>
              </a:rPr>
              <a:t>die Geo-Fachschaft</a:t>
            </a:r>
            <a:br>
              <a:rPr lang="de-DE" b="1" dirty="0">
                <a:latin typeface="wf_segoe-ui_normal"/>
              </a:rPr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7E7163-F680-4306-94CF-7702AC454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4E8C2F-4950-4999-B6B5-B9AB29E6B07B}" type="datetime1">
              <a:rPr lang="de-DE" smtClean="0"/>
              <a:t>18.11.2024</a:t>
            </a:fld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D745962-1086-468C-8F5C-39B06FB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F52B7-A86F-4F71-A431-0CB54C60B002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934F4A0-CDAE-443A-951A-90A54E861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41"/>
          <a:stretch/>
        </p:blipFill>
        <p:spPr>
          <a:xfrm>
            <a:off x="479276" y="1872234"/>
            <a:ext cx="7155227" cy="336411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00EF412-0029-488A-BF1F-B90AFD8DFCBB}"/>
              </a:ext>
            </a:extLst>
          </p:cNvPr>
          <p:cNvSpPr txBox="1"/>
          <p:nvPr/>
        </p:nvSpPr>
        <p:spPr>
          <a:xfrm>
            <a:off x="457200" y="5521146"/>
            <a:ext cx="85911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Mail an fs-geo@vs-phlb.de </a:t>
            </a:r>
          </a:p>
          <a:p>
            <a:endParaRPr lang="de-DE" b="1" dirty="0"/>
          </a:p>
          <a:p>
            <a:r>
              <a:rPr lang="de-DE" b="1" dirty="0"/>
              <a:t>https://www.ph-ludwigsburg.de/fakultaet-1/institut-fuer-sozialwissenschaften/geographie/fachschaft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90E4964-9B2D-442C-824F-48D247C87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590" y="170200"/>
            <a:ext cx="2524738" cy="25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87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46" name="WordArt 3"/>
          <p:cNvSpPr>
            <a:spLocks noChangeArrowheads="1" noChangeShapeType="1" noTextEdit="1"/>
          </p:cNvSpPr>
          <p:nvPr/>
        </p:nvSpPr>
        <p:spPr bwMode="auto">
          <a:xfrm>
            <a:off x="970756" y="3414687"/>
            <a:ext cx="7202488" cy="6492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64527"/>
              </a:avLst>
            </a:prstTxWarp>
          </a:bodyPr>
          <a:lstStyle/>
          <a:p>
            <a:pPr algn="ctr">
              <a:defRPr/>
            </a:pPr>
            <a:r>
              <a:rPr lang="de-DE" sz="2400" b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Calibri"/>
              </a:rPr>
              <a:t>Herzlich Willkommen </a:t>
            </a:r>
            <a:endParaRPr/>
          </a:p>
          <a:p>
            <a:pPr algn="ctr">
              <a:defRPr/>
            </a:pPr>
            <a:r>
              <a:rPr lang="de-DE" sz="2400" b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Calibri"/>
              </a:rPr>
              <a:t>in der Abteilung</a:t>
            </a:r>
            <a:endParaRPr/>
          </a:p>
          <a:p>
            <a:pPr algn="ctr">
              <a:defRPr/>
            </a:pPr>
            <a:r>
              <a:rPr lang="de-DE" sz="2400" b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Calibri"/>
              </a:rPr>
              <a:t>Geographie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cap="none"/>
              <a:t>www.ph-ludwigsburg.de/geographie</a:t>
            </a:r>
            <a:endParaRPr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059832" y="4869159"/>
            <a:ext cx="2857500" cy="17335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554" name="Rechteck 1"/>
          <p:cNvSpPr>
            <a:spLocks noChangeArrowheads="1"/>
          </p:cNvSpPr>
          <p:nvPr/>
        </p:nvSpPr>
        <p:spPr bwMode="auto">
          <a:xfrm>
            <a:off x="0" y="0"/>
            <a:ext cx="9251950" cy="6858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endParaRPr lang="de-DE" sz="1400">
              <a:latin typeface="Frutiger 55 Roman"/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-2595562" y="3952875"/>
            <a:ext cx="457200" cy="8001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de-DE" sz="800" b="1">
                <a:ea typeface="Batang"/>
                <a:cs typeface="Arial"/>
              </a:rPr>
              <a:t>Grundstudium</a:t>
            </a:r>
            <a:endParaRPr lang="de-DE" sz="600">
              <a:ea typeface="Batang"/>
              <a:cs typeface="Arial"/>
            </a:endParaRPr>
          </a:p>
          <a:p>
            <a:pPr algn="ctr">
              <a:defRPr/>
            </a:pPr>
            <a:r>
              <a:rPr lang="de-DE" sz="700">
                <a:ea typeface="Batang"/>
                <a:cs typeface="Arial"/>
              </a:rPr>
              <a:t>Basisausbildung</a:t>
            </a:r>
            <a:endParaRPr lang="de-DE">
              <a:ea typeface="Batang"/>
              <a:cs typeface="Arial"/>
            </a:endParaRPr>
          </a:p>
        </p:txBody>
      </p:sp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-2684463" y="4029075"/>
            <a:ext cx="546100" cy="9144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de-DE" sz="800" b="1">
                <a:ea typeface="Batang"/>
                <a:cs typeface="Arial"/>
              </a:rPr>
              <a:t>Hauptstudium</a:t>
            </a:r>
            <a:endParaRPr lang="de-DE" sz="600">
              <a:ea typeface="Batang"/>
              <a:cs typeface="Arial"/>
            </a:endParaRPr>
          </a:p>
          <a:p>
            <a:pPr algn="ctr">
              <a:defRPr/>
            </a:pPr>
            <a:r>
              <a:rPr lang="de-DE" sz="700">
                <a:ea typeface="Batang"/>
                <a:cs typeface="Arial"/>
              </a:rPr>
              <a:t>Spezialisierung</a:t>
            </a:r>
            <a:endParaRPr lang="de-DE" sz="600">
              <a:ea typeface="Batang"/>
              <a:cs typeface="Arial"/>
            </a:endParaRPr>
          </a:p>
          <a:p>
            <a:pPr algn="ctr">
              <a:defRPr/>
            </a:pPr>
            <a:r>
              <a:rPr lang="de-DE" sz="700">
                <a:ea typeface="Batang"/>
                <a:cs typeface="Arial"/>
              </a:rPr>
              <a:t>Professionalisierung</a:t>
            </a:r>
            <a:endParaRPr lang="de-DE">
              <a:ea typeface="Batang"/>
              <a:cs typeface="Arial"/>
            </a:endParaRPr>
          </a:p>
        </p:txBody>
      </p:sp>
      <p:sp>
        <p:nvSpPr>
          <p:cNvPr id="23559" name="Line 71"/>
          <p:cNvSpPr>
            <a:spLocks noChangeShapeType="1"/>
          </p:cNvSpPr>
          <p:nvPr/>
        </p:nvSpPr>
        <p:spPr bwMode="auto">
          <a:xfrm>
            <a:off x="4400550" y="2738437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3592" name="Rectangle 123"/>
          <p:cNvSpPr>
            <a:spLocks noChangeArrowheads="1"/>
          </p:cNvSpPr>
          <p:nvPr/>
        </p:nvSpPr>
        <p:spPr bwMode="auto">
          <a:xfrm>
            <a:off x="2686050" y="3935413"/>
            <a:ext cx="9144000" cy="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endParaRPr lang="de-DE"/>
          </a:p>
        </p:txBody>
      </p:sp>
      <p:grpSp>
        <p:nvGrpSpPr>
          <p:cNvPr id="11" name="Gruppieren 10"/>
          <p:cNvGrpSpPr/>
          <p:nvPr/>
        </p:nvGrpSpPr>
        <p:grpSpPr bwMode="auto">
          <a:xfrm>
            <a:off x="467544" y="134938"/>
            <a:ext cx="8570218" cy="1008062"/>
            <a:chOff x="142875" y="134938"/>
            <a:chExt cx="8858250" cy="1008062"/>
          </a:xfrm>
        </p:grpSpPr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142875" y="134938"/>
              <a:ext cx="8858250" cy="1008062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2267744" y="255588"/>
              <a:ext cx="4608512" cy="8874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9pPr>
            </a:lstStyle>
            <a:p>
              <a:pPr algn="ctr">
                <a:defRPr/>
              </a:pPr>
              <a:r>
                <a:rPr lang="de-DE" sz="2400" b="1">
                  <a:latin typeface="+mn-lt"/>
                  <a:ea typeface="Batang"/>
                  <a:cs typeface="Arial"/>
                </a:rPr>
                <a:t>Bachelor</a:t>
              </a:r>
              <a:endParaRPr/>
            </a:p>
            <a:p>
              <a:pPr algn="ctr">
                <a:defRPr/>
              </a:pPr>
              <a:r>
                <a:rPr lang="de-DE" sz="2400" b="1">
                  <a:ea typeface="Batang"/>
                  <a:cs typeface="Arial"/>
                </a:rPr>
                <a:t>Geographie Sek I / EuLA</a:t>
              </a:r>
            </a:p>
            <a:p>
              <a:pPr algn="ctr">
                <a:defRPr/>
              </a:pPr>
              <a:endParaRPr lang="de-DE" sz="2400" b="1">
                <a:latin typeface="+mn-lt"/>
                <a:ea typeface="Batang"/>
                <a:cs typeface="Arial"/>
              </a:endParaRPr>
            </a:p>
          </p:txBody>
        </p:sp>
      </p:grpSp>
      <p:graphicFrame>
        <p:nvGraphicFramePr>
          <p:cNvPr id="14" name="Group 319"/>
          <p:cNvGraphicFramePr>
            <a:graphicFrameLocks noGrp="1"/>
          </p:cNvGraphicFramePr>
          <p:nvPr/>
        </p:nvGraphicFramePr>
        <p:xfrm>
          <a:off x="1096951" y="1143000"/>
          <a:ext cx="7832414" cy="4920020"/>
        </p:xfrm>
        <a:graphic>
          <a:graphicData uri="http://schemas.openxmlformats.org/drawingml/2006/table">
            <a:tbl>
              <a:tblPr/>
              <a:tblGrid>
                <a:gridCol w="1716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3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25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3832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1" i="0" u="none" strike="noStrike" cap="none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Arial"/>
                          <a:ea typeface="Batang"/>
                          <a:cs typeface="Arial"/>
                        </a:rPr>
                        <a:t>Allgemeine Geographie</a:t>
                      </a: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1" i="0" u="none" strike="noStrike" cap="none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Arial"/>
                          <a:ea typeface="Batang"/>
                          <a:cs typeface="Arial"/>
                        </a:rPr>
                        <a:t>Regionale Geographie</a:t>
                      </a: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1" i="0" u="none" strike="noStrike" cap="none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Arial"/>
                          <a:ea typeface="Batang"/>
                          <a:cs typeface="Arial"/>
                        </a:rPr>
                        <a:t>Geographische Methoden</a:t>
                      </a: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1" i="0" u="none" strike="noStrike" cap="none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Arial"/>
                          <a:ea typeface="Batang"/>
                          <a:cs typeface="Arial"/>
                        </a:rPr>
                        <a:t>Fachdidaktik Geographie</a:t>
                      </a:r>
                      <a:endParaRPr/>
                    </a:p>
                  </a:txBody>
                  <a:tcPr marL="91445" marR="91445" marT="45702" marB="45702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188">
                <a:tc row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rgbClr val="006633"/>
                          </a:solidFill>
                          <a:latin typeface="Arial"/>
                          <a:ea typeface="Batang"/>
                          <a:cs typeface="Arial"/>
                        </a:rPr>
                        <a:t>Aktuelle Themen der Geographie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rgbClr val="006633"/>
                        </a:solidFill>
                        <a:latin typeface="Times New Roman"/>
                        <a:ea typeface="Batang"/>
                        <a:cs typeface="Times New Roman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rgbClr val="006633"/>
                          </a:solidFill>
                          <a:latin typeface="Arial"/>
                          <a:ea typeface="Batang"/>
                          <a:cs typeface="Arial"/>
                        </a:rPr>
                        <a:t>Mensch-Umwelt-Systeme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rgbClr val="006633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rgbClr val="006633"/>
                          </a:solidFill>
                          <a:latin typeface="Arial"/>
                          <a:ea typeface="Batang"/>
                          <a:cs typeface="Arial"/>
                        </a:rPr>
                        <a:t>Land / Region der Großexkursion</a:t>
                      </a: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rgbClr val="006633"/>
                        </a:solidFill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rgbClr val="006633"/>
                          </a:solidFill>
                          <a:latin typeface="Arial"/>
                          <a:ea typeface="Batang"/>
                          <a:cs typeface="Arial"/>
                        </a:rPr>
                        <a:t>Projektorientierte Geländearbeit</a:t>
                      </a: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rgbClr val="006633"/>
                        </a:solidFill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rgbClr val="006633"/>
                          </a:solidFill>
                          <a:latin typeface="Arial"/>
                          <a:ea typeface="Batang"/>
                          <a:cs typeface="Arial"/>
                        </a:rPr>
                        <a:t>Ausgewählte Fragestellungen der Geographiedidaktik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rgbClr val="006633"/>
                        </a:solidFill>
                        <a:latin typeface="Arial"/>
                        <a:ea typeface="Batang"/>
                        <a:cs typeface="Arial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rgbClr val="006633"/>
                          </a:solidFill>
                          <a:latin typeface="Arial"/>
                          <a:ea typeface="Gulim"/>
                        </a:rPr>
                        <a:t>Bildung für nachhaltige Entwicklung</a:t>
                      </a: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rgbClr val="006633"/>
                        </a:solidFill>
                        <a:latin typeface="Arial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300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rgbClr val="006633"/>
                          </a:solidFill>
                          <a:latin typeface="Arial"/>
                          <a:ea typeface="Batang"/>
                          <a:cs typeface="Arial"/>
                        </a:rPr>
                        <a:t>Tages-/Mehrtagesexkursionen (8 Tage) und </a:t>
                      </a:r>
                      <a:b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rgbClr val="006633"/>
                          </a:solidFill>
                          <a:latin typeface="Arial"/>
                          <a:ea typeface="Batang"/>
                          <a:cs typeface="Arial"/>
                        </a:rPr>
                      </a:b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rgbClr val="006633"/>
                          </a:solidFill>
                          <a:latin typeface="Arial"/>
                          <a:ea typeface="Batang"/>
                          <a:cs typeface="Arial"/>
                        </a:rPr>
                        <a:t>eine Großexkursion (mind. 10 Tage)</a:t>
                      </a:r>
                      <a:endParaRPr/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435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Physische Geographie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ea typeface="Batang"/>
                        <a:cs typeface="Times New Roman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Human-geographie</a:t>
                      </a: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Baden-Württemberg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  <a:ea typeface="Batang"/>
                        <a:cs typeface="Arial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Deutschland</a:t>
                      </a:r>
                      <a:endParaRPr/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Fachmethoden</a:t>
                      </a:r>
                      <a:endParaRPr/>
                    </a:p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Physische Geographie </a:t>
                      </a:r>
                      <a:endParaRPr/>
                    </a:p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Humangeographie</a:t>
                      </a:r>
                      <a:endParaRPr/>
                    </a:p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Kartographie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  <a:ea typeface="Batang"/>
                        <a:cs typeface="Arial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Einführung in die Geographiedidaktik</a:t>
                      </a: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3460">
                <a:tc gridSpan="5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1" i="0" u="none" strike="noStrike" cap="none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/>
                          <a:ea typeface="Batang"/>
                          <a:cs typeface="Arial"/>
                        </a:rPr>
                        <a:t>Einführung in die Inhalte, Konzepte und Methoden der Geographie</a:t>
                      </a:r>
                      <a:endParaRPr/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" name="Gruppieren 2"/>
          <p:cNvGrpSpPr/>
          <p:nvPr/>
        </p:nvGrpSpPr>
        <p:grpSpPr bwMode="auto">
          <a:xfrm>
            <a:off x="288134" y="2032531"/>
            <a:ext cx="649288" cy="4048125"/>
            <a:chOff x="53144" y="2027506"/>
            <a:chExt cx="649288" cy="4048125"/>
          </a:xfrm>
        </p:grpSpPr>
        <p:sp>
          <p:nvSpPr>
            <p:cNvPr id="15" name="Pfeil nach oben 14"/>
            <p:cNvSpPr/>
            <p:nvPr/>
          </p:nvSpPr>
          <p:spPr bwMode="auto">
            <a:xfrm>
              <a:off x="53144" y="2027506"/>
              <a:ext cx="649288" cy="4048125"/>
            </a:xfrm>
            <a:prstGeom prst="upArrow">
              <a:avLst>
                <a:gd name="adj1" fmla="val 79446"/>
                <a:gd name="adj2" fmla="val 65950"/>
              </a:avLst>
            </a:prstGeom>
            <a:solidFill>
              <a:srgbClr val="FFDDA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defRPr/>
              </a:pPr>
              <a:endParaRPr lang="de-DE" sz="1400">
                <a:latin typeface="Frutiger 55 Roman"/>
              </a:endParaRPr>
            </a:p>
          </p:txBody>
        </p:sp>
        <p:sp>
          <p:nvSpPr>
            <p:cNvPr id="16" name="Textfeld 2"/>
            <p:cNvSpPr txBox="1">
              <a:spLocks noChangeArrowheads="1"/>
            </p:cNvSpPr>
            <p:nvPr/>
          </p:nvSpPr>
          <p:spPr bwMode="auto">
            <a:xfrm>
              <a:off x="126169" y="5483494"/>
              <a:ext cx="503238" cy="43179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9pPr>
            </a:lstStyle>
            <a:p>
              <a:pPr algn="ctr">
                <a:defRPr/>
              </a:pPr>
              <a:r>
                <a:rPr lang="de-DE" sz="1400">
                  <a:latin typeface="Trebuchet MS"/>
                </a:rPr>
                <a:t>1. Sem.</a:t>
              </a:r>
              <a:endParaRPr/>
            </a:p>
          </p:txBody>
        </p:sp>
        <p:sp>
          <p:nvSpPr>
            <p:cNvPr id="17" name="Textfeld 11"/>
            <p:cNvSpPr txBox="1">
              <a:spLocks noChangeArrowheads="1"/>
            </p:cNvSpPr>
            <p:nvPr/>
          </p:nvSpPr>
          <p:spPr bwMode="auto">
            <a:xfrm>
              <a:off x="134107" y="2459306"/>
              <a:ext cx="504825" cy="43179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9pPr>
            </a:lstStyle>
            <a:p>
              <a:pPr algn="ctr">
                <a:defRPr/>
              </a:pPr>
              <a:r>
                <a:rPr lang="de-DE" sz="1400">
                  <a:latin typeface="Trebuchet MS"/>
                </a:rPr>
                <a:t>6. Sem.</a:t>
              </a: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554" name="Rechteck 1"/>
          <p:cNvSpPr>
            <a:spLocks noChangeArrowheads="1"/>
          </p:cNvSpPr>
          <p:nvPr/>
        </p:nvSpPr>
        <p:spPr bwMode="auto">
          <a:xfrm>
            <a:off x="0" y="0"/>
            <a:ext cx="9251950" cy="6858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endParaRPr lang="de-DE" sz="1400">
              <a:latin typeface="Frutiger 55 Roman"/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-2595562" y="3952875"/>
            <a:ext cx="457200" cy="8001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de-DE" sz="800" b="1">
                <a:ea typeface="Batang"/>
                <a:cs typeface="Arial"/>
              </a:rPr>
              <a:t>Grundstudium</a:t>
            </a:r>
            <a:endParaRPr lang="de-DE" sz="600">
              <a:ea typeface="Batang"/>
              <a:cs typeface="Arial"/>
            </a:endParaRPr>
          </a:p>
          <a:p>
            <a:pPr algn="ctr">
              <a:defRPr/>
            </a:pPr>
            <a:r>
              <a:rPr lang="de-DE" sz="700">
                <a:ea typeface="Batang"/>
                <a:cs typeface="Arial"/>
              </a:rPr>
              <a:t>Basisausbildung</a:t>
            </a:r>
            <a:endParaRPr lang="de-DE">
              <a:ea typeface="Batang"/>
              <a:cs typeface="Arial"/>
            </a:endParaRPr>
          </a:p>
        </p:txBody>
      </p:sp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-2684463" y="4029075"/>
            <a:ext cx="546100" cy="9144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de-DE" sz="800" b="1">
                <a:ea typeface="Batang"/>
                <a:cs typeface="Arial"/>
              </a:rPr>
              <a:t>Hauptstudium</a:t>
            </a:r>
            <a:endParaRPr lang="de-DE" sz="600">
              <a:ea typeface="Batang"/>
              <a:cs typeface="Arial"/>
            </a:endParaRPr>
          </a:p>
          <a:p>
            <a:pPr algn="ctr">
              <a:defRPr/>
            </a:pPr>
            <a:r>
              <a:rPr lang="de-DE" sz="700">
                <a:ea typeface="Batang"/>
                <a:cs typeface="Arial"/>
              </a:rPr>
              <a:t>Spezialisierung</a:t>
            </a:r>
            <a:endParaRPr lang="de-DE" sz="600">
              <a:ea typeface="Batang"/>
              <a:cs typeface="Arial"/>
            </a:endParaRPr>
          </a:p>
          <a:p>
            <a:pPr algn="ctr">
              <a:defRPr/>
            </a:pPr>
            <a:r>
              <a:rPr lang="de-DE" sz="700">
                <a:ea typeface="Batang"/>
                <a:cs typeface="Arial"/>
              </a:rPr>
              <a:t>Professionalisierung</a:t>
            </a:r>
            <a:endParaRPr lang="de-DE">
              <a:ea typeface="Batang"/>
              <a:cs typeface="Arial"/>
            </a:endParaRPr>
          </a:p>
        </p:txBody>
      </p:sp>
      <p:sp>
        <p:nvSpPr>
          <p:cNvPr id="23559" name="Line 71"/>
          <p:cNvSpPr>
            <a:spLocks noChangeShapeType="1"/>
          </p:cNvSpPr>
          <p:nvPr/>
        </p:nvSpPr>
        <p:spPr bwMode="auto">
          <a:xfrm>
            <a:off x="4400550" y="2738437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3592" name="Rectangle 123"/>
          <p:cNvSpPr>
            <a:spLocks noChangeArrowheads="1"/>
          </p:cNvSpPr>
          <p:nvPr/>
        </p:nvSpPr>
        <p:spPr bwMode="auto">
          <a:xfrm>
            <a:off x="2686050" y="3935413"/>
            <a:ext cx="9144000" cy="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endParaRPr lang="de-DE"/>
          </a:p>
        </p:txBody>
      </p:sp>
      <p:grpSp>
        <p:nvGrpSpPr>
          <p:cNvPr id="11" name="Gruppieren 10"/>
          <p:cNvGrpSpPr/>
          <p:nvPr/>
        </p:nvGrpSpPr>
        <p:grpSpPr bwMode="auto">
          <a:xfrm>
            <a:off x="467544" y="134938"/>
            <a:ext cx="8570218" cy="1008062"/>
            <a:chOff x="142875" y="134938"/>
            <a:chExt cx="8858250" cy="1008062"/>
          </a:xfrm>
        </p:grpSpPr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142875" y="134938"/>
              <a:ext cx="8858250" cy="1008062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2267744" y="255588"/>
              <a:ext cx="4608512" cy="8874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9pPr>
            </a:lstStyle>
            <a:p>
              <a:pPr algn="ctr">
                <a:defRPr/>
              </a:pPr>
              <a:r>
                <a:rPr lang="de-DE" sz="2400" b="1">
                  <a:latin typeface="+mn-lt"/>
                  <a:ea typeface="Batang"/>
                  <a:cs typeface="Arial"/>
                </a:rPr>
                <a:t>Bachelor</a:t>
              </a:r>
              <a:endParaRPr/>
            </a:p>
            <a:p>
              <a:pPr algn="ctr">
                <a:defRPr/>
              </a:pPr>
              <a:r>
                <a:rPr lang="de-DE" sz="2400" b="1">
                  <a:latin typeface="+mn-lt"/>
                  <a:ea typeface="Batang"/>
                  <a:cs typeface="Arial"/>
                </a:rPr>
                <a:t>Geographie SoP</a:t>
              </a:r>
            </a:p>
            <a:p>
              <a:pPr algn="ctr">
                <a:defRPr/>
              </a:pPr>
              <a:endParaRPr lang="de-DE" sz="2400" b="1">
                <a:latin typeface="+mn-lt"/>
                <a:ea typeface="Batang"/>
                <a:cs typeface="Arial"/>
              </a:endParaRPr>
            </a:p>
          </p:txBody>
        </p:sp>
      </p:grpSp>
      <p:graphicFrame>
        <p:nvGraphicFramePr>
          <p:cNvPr id="14" name="Group 319"/>
          <p:cNvGraphicFramePr>
            <a:graphicFrameLocks noGrp="1"/>
          </p:cNvGraphicFramePr>
          <p:nvPr/>
        </p:nvGraphicFramePr>
        <p:xfrm>
          <a:off x="1096951" y="1143000"/>
          <a:ext cx="7832414" cy="4884224"/>
        </p:xfrm>
        <a:graphic>
          <a:graphicData uri="http://schemas.openxmlformats.org/drawingml/2006/table">
            <a:tbl>
              <a:tblPr/>
              <a:tblGrid>
                <a:gridCol w="1716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3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25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3832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1" i="0" u="none" strike="noStrike" cap="none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Arial"/>
                          <a:ea typeface="Batang"/>
                          <a:cs typeface="Arial"/>
                        </a:rPr>
                        <a:t>Allgemeine Geographie</a:t>
                      </a: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1" i="0" u="none" strike="noStrike" cap="none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Arial"/>
                          <a:ea typeface="Batang"/>
                          <a:cs typeface="Arial"/>
                        </a:rPr>
                        <a:t>Regionale Geographie</a:t>
                      </a: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1" i="0" u="none" strike="noStrike" cap="none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Arial"/>
                          <a:ea typeface="Batang"/>
                          <a:cs typeface="Arial"/>
                        </a:rPr>
                        <a:t>Geographische Methoden</a:t>
                      </a: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1" i="0" u="none" strike="noStrike" cap="none">
                          <a:ln>
                            <a:noFill/>
                          </a:ln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Arial"/>
                          <a:ea typeface="Batang"/>
                          <a:cs typeface="Arial"/>
                        </a:rPr>
                        <a:t>Fachdidaktik Geographie</a:t>
                      </a:r>
                      <a:endParaRPr/>
                    </a:p>
                  </a:txBody>
                  <a:tcPr marL="91445" marR="91445" marT="45702" marB="45702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2488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Mensch-Umwelt-Systeme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Tages-/Mehrtagesexkursionen 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(insg. 6 Tage)</a:t>
                      </a: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Arial"/>
                        <a:ea typeface="Batang"/>
                        <a:cs typeface="Arial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  <a:ea typeface="Batang"/>
                        <a:cs typeface="Arial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Gulim"/>
                        </a:rPr>
                        <a:t>Bildung für nachhaltige Entwicklung</a:t>
                      </a: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4355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Physische Geographie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ea typeface="Batang"/>
                        <a:cs typeface="Times New Roman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Human-geographie</a:t>
                      </a: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Baden-Württemberg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  <a:ea typeface="Batang"/>
                        <a:cs typeface="Arial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Deutschland</a:t>
                      </a:r>
                      <a:endParaRPr/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Fachmethoden</a:t>
                      </a:r>
                      <a:endParaRPr/>
                    </a:p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Physische Geographie </a:t>
                      </a:r>
                      <a:endParaRPr/>
                    </a:p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Humangeographie</a:t>
                      </a:r>
                      <a:endParaRPr/>
                    </a:p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Kartographie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  <a:ea typeface="Batang"/>
                        <a:cs typeface="Arial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0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  <a:ea typeface="Batang"/>
                          <a:cs typeface="Arial"/>
                        </a:rPr>
                        <a:t>Einführung in die Geographiedidaktik</a:t>
                      </a:r>
                      <a:endParaRPr lang="de-DE" sz="16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3460">
                <a:tc gridSpan="5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b="1" i="0" u="none" strike="noStrike" cap="none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/>
                          <a:ea typeface="Batang"/>
                          <a:cs typeface="Arial"/>
                        </a:rPr>
                        <a:t>Einführung in die Inhalte, Konzepte und Methoden der Geographie</a:t>
                      </a:r>
                      <a:endParaRPr/>
                    </a:p>
                  </a:txBody>
                  <a:tcPr marL="91445" marR="91445" marT="45702" marB="45702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" name="Gruppieren 2"/>
          <p:cNvGrpSpPr/>
          <p:nvPr/>
        </p:nvGrpSpPr>
        <p:grpSpPr bwMode="auto">
          <a:xfrm>
            <a:off x="288134" y="2032531"/>
            <a:ext cx="649288" cy="4048125"/>
            <a:chOff x="53144" y="2027506"/>
            <a:chExt cx="649288" cy="4048125"/>
          </a:xfrm>
        </p:grpSpPr>
        <p:sp>
          <p:nvSpPr>
            <p:cNvPr id="15" name="Pfeil nach oben 14"/>
            <p:cNvSpPr/>
            <p:nvPr/>
          </p:nvSpPr>
          <p:spPr bwMode="auto">
            <a:xfrm>
              <a:off x="53144" y="2027506"/>
              <a:ext cx="649288" cy="4048125"/>
            </a:xfrm>
            <a:prstGeom prst="upArrow">
              <a:avLst>
                <a:gd name="adj1" fmla="val 79446"/>
                <a:gd name="adj2" fmla="val 65950"/>
              </a:avLst>
            </a:prstGeom>
            <a:solidFill>
              <a:srgbClr val="FFDDA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defRPr/>
              </a:pPr>
              <a:endParaRPr lang="de-DE" sz="1400">
                <a:latin typeface="Frutiger 55 Roman"/>
              </a:endParaRPr>
            </a:p>
          </p:txBody>
        </p:sp>
        <p:sp>
          <p:nvSpPr>
            <p:cNvPr id="16" name="Textfeld 2"/>
            <p:cNvSpPr txBox="1">
              <a:spLocks noChangeArrowheads="1"/>
            </p:cNvSpPr>
            <p:nvPr/>
          </p:nvSpPr>
          <p:spPr bwMode="auto">
            <a:xfrm>
              <a:off x="126169" y="5483494"/>
              <a:ext cx="503238" cy="43179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9pPr>
            </a:lstStyle>
            <a:p>
              <a:pPr algn="ctr">
                <a:defRPr/>
              </a:pPr>
              <a:r>
                <a:rPr lang="de-DE" sz="1400">
                  <a:latin typeface="Trebuchet MS"/>
                </a:rPr>
                <a:t>1. Sem.</a:t>
              </a:r>
              <a:endParaRPr/>
            </a:p>
          </p:txBody>
        </p:sp>
        <p:sp>
          <p:nvSpPr>
            <p:cNvPr id="17" name="Textfeld 11"/>
            <p:cNvSpPr txBox="1">
              <a:spLocks noChangeArrowheads="1"/>
            </p:cNvSpPr>
            <p:nvPr/>
          </p:nvSpPr>
          <p:spPr bwMode="auto">
            <a:xfrm>
              <a:off x="134107" y="2459306"/>
              <a:ext cx="504825" cy="43179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</a:defRPr>
              </a:lvl9pPr>
            </a:lstStyle>
            <a:p>
              <a:pPr algn="ctr">
                <a:defRPr/>
              </a:pPr>
              <a:r>
                <a:rPr lang="de-DE" sz="1400">
                  <a:latin typeface="Trebuchet MS"/>
                </a:rPr>
                <a:t>6. Sem.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2195736" y="2642989"/>
            <a:ext cx="6948264" cy="1362075"/>
          </a:xfrm>
        </p:spPr>
        <p:txBody>
          <a:bodyPr/>
          <a:lstStyle/>
          <a:p>
            <a:pPr>
              <a:defRPr/>
            </a:pPr>
            <a:r>
              <a:rPr lang="de-DE" dirty="0"/>
              <a:t>I. Was erwartet Sie im Fach Geographie?</a:t>
            </a:r>
            <a:endParaRPr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cap="none"/>
              <a:t>Hier finden Sie Beispiele aus dem Studium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8A9E212-B13A-41FA-BD81-C167594BD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6"/>
            <a:ext cx="8159590" cy="47525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2382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C985DCD-D25D-4BC9-ACE3-3389361B9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8444606" cy="48965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4774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4E10A9D-E054-4943-9696-46D462E069E4}"/>
              </a:ext>
            </a:extLst>
          </p:cNvPr>
          <p:cNvGrpSpPr/>
          <p:nvPr/>
        </p:nvGrpSpPr>
        <p:grpSpPr>
          <a:xfrm>
            <a:off x="4246681" y="-73330"/>
            <a:ext cx="4972320" cy="3475500"/>
            <a:chOff x="-2590800" y="0"/>
            <a:chExt cx="11734799" cy="6864350"/>
          </a:xfrm>
        </p:grpSpPr>
        <p:pic>
          <p:nvPicPr>
            <p:cNvPr id="18" name="Picture 5" descr="Marokko09 007">
              <a:extLst>
                <a:ext uri="{FF2B5EF4-FFF2-40B4-BE49-F238E27FC236}">
                  <a16:creationId xmlns:a16="http://schemas.microsoft.com/office/drawing/2014/main" id="{2C958C11-60D6-4906-BB5B-7BAE4F4D97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-2590800" y="0"/>
              <a:ext cx="11734799" cy="6864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C50FB41-624F-42D2-AE3B-F3F4780F632C}"/>
                </a:ext>
              </a:extLst>
            </p:cNvPr>
            <p:cNvSpPr txBox="1"/>
            <p:nvPr/>
          </p:nvSpPr>
          <p:spPr bwMode="auto">
            <a:xfrm>
              <a:off x="-1971135" y="5397093"/>
              <a:ext cx="10829033" cy="1276548"/>
            </a:xfrm>
            <a:prstGeom prst="rect">
              <a:avLst/>
            </a:prstGeom>
            <a:solidFill>
              <a:srgbClr val="F0F6F3">
                <a:alpha val="81961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1200" b="1" dirty="0">
                  <a:latin typeface="+mj-lt"/>
                </a:rPr>
                <a:t>Allgemeine Geographie:</a:t>
              </a:r>
              <a:endParaRPr sz="1200" dirty="0"/>
            </a:p>
            <a:p>
              <a:pPr>
                <a:defRPr/>
              </a:pPr>
              <a:r>
                <a:rPr lang="de-DE" sz="1200" b="1" dirty="0">
                  <a:solidFill>
                    <a:srgbClr val="C00000"/>
                  </a:solidFill>
                  <a:latin typeface="+mj-lt"/>
                </a:rPr>
                <a:t>Wo, weshalb und wie entstehen Wüstenlandschaften? </a:t>
              </a:r>
              <a:endParaRPr sz="1200" dirty="0"/>
            </a:p>
            <a:p>
              <a:pPr>
                <a:defRPr/>
              </a:pPr>
              <a:r>
                <a:rPr lang="de-DE" sz="1200" b="1" dirty="0">
                  <a:solidFill>
                    <a:srgbClr val="C00000"/>
                  </a:solidFill>
                  <a:latin typeface="+mj-lt"/>
                </a:rPr>
                <a:t>UND: Wie kommt das Wasser in die Wüste?</a:t>
              </a:r>
              <a:endParaRPr sz="1200" dirty="0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C5973147-0ABD-4C89-944F-0A0D2A1CE987}"/>
                </a:ext>
              </a:extLst>
            </p:cNvPr>
            <p:cNvSpPr txBox="1"/>
            <p:nvPr/>
          </p:nvSpPr>
          <p:spPr bwMode="auto">
            <a:xfrm>
              <a:off x="5724128" y="188674"/>
              <a:ext cx="3365565" cy="911820"/>
            </a:xfrm>
            <a:prstGeom prst="rect">
              <a:avLst/>
            </a:prstGeom>
            <a:solidFill>
              <a:srgbClr val="F0F6F3">
                <a:alpha val="81961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1200" b="1" i="1" dirty="0">
                  <a:solidFill>
                    <a:srgbClr val="0070C0"/>
                  </a:solidFill>
                  <a:latin typeface="+mj-lt"/>
                </a:rPr>
                <a:t>Großexkursion Marokko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51838DF-B6B6-473D-813D-CBC8E8E68242}"/>
              </a:ext>
            </a:extLst>
          </p:cNvPr>
          <p:cNvGrpSpPr/>
          <p:nvPr/>
        </p:nvGrpSpPr>
        <p:grpSpPr>
          <a:xfrm>
            <a:off x="-53039" y="22198"/>
            <a:ext cx="4588526" cy="3366652"/>
            <a:chOff x="-388403" y="0"/>
            <a:chExt cx="4923890" cy="3388850"/>
          </a:xfrm>
        </p:grpSpPr>
        <p:pic>
          <p:nvPicPr>
            <p:cNvPr id="2052" name="Picture 4" descr="MS_CITY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0"/>
              <a:ext cx="4860031" cy="338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-388403" y="2733844"/>
              <a:ext cx="4878641" cy="523220"/>
            </a:xfrm>
            <a:prstGeom prst="rect">
              <a:avLst/>
            </a:prstGeom>
            <a:solidFill>
              <a:srgbClr val="D9DADB">
                <a:alpha val="81961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+mj-lt"/>
                </a:rPr>
                <a:t>Allgemeine Geographie:</a:t>
              </a:r>
            </a:p>
            <a:p>
              <a:r>
                <a:rPr lang="de-DE" sz="1400" b="1" dirty="0">
                  <a:solidFill>
                    <a:srgbClr val="C00000"/>
                  </a:solidFill>
                  <a:latin typeface="+mj-lt"/>
                </a:rPr>
                <a:t>Welche Prozesse prägen die Entwicklung einer Stadt?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436B011-91B7-46C3-8495-F3B5A4929F37}"/>
              </a:ext>
            </a:extLst>
          </p:cNvPr>
          <p:cNvGrpSpPr/>
          <p:nvPr/>
        </p:nvGrpSpPr>
        <p:grpSpPr>
          <a:xfrm>
            <a:off x="-53039" y="3399158"/>
            <a:ext cx="4588230" cy="3630242"/>
            <a:chOff x="-684584" y="3210526"/>
            <a:chExt cx="5219775" cy="36474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6983E2-83D8-4434-90E1-0EBCB7235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84584" y="3210526"/>
              <a:ext cx="5163238" cy="3647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F81C2EA7-85B1-4D34-9193-4FA5B2FED439}"/>
                </a:ext>
              </a:extLst>
            </p:cNvPr>
            <p:cNvSpPr/>
            <p:nvPr/>
          </p:nvSpPr>
          <p:spPr>
            <a:xfrm>
              <a:off x="-343450" y="6190764"/>
              <a:ext cx="4878641" cy="523220"/>
            </a:xfrm>
            <a:prstGeom prst="rect">
              <a:avLst/>
            </a:prstGeom>
            <a:solidFill>
              <a:srgbClr val="D9DADB">
                <a:alpha val="67059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de-DE" sz="1400" b="1" dirty="0">
                  <a:solidFill>
                    <a:srgbClr val="C00000"/>
                  </a:solidFill>
                </a:rPr>
                <a:t>Wie lassen sich Entwicklungsdisparitäten beschreiben, erklären, vermindern ?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E05252D-F221-4F62-801D-621CBD1E4EC1}"/>
              </a:ext>
            </a:extLst>
          </p:cNvPr>
          <p:cNvGrpSpPr/>
          <p:nvPr/>
        </p:nvGrpSpPr>
        <p:grpSpPr>
          <a:xfrm>
            <a:off x="4478652" y="3438854"/>
            <a:ext cx="4665348" cy="3347137"/>
            <a:chOff x="3966882" y="3356992"/>
            <a:chExt cx="5177118" cy="342900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24EF1A9-F2DF-4970-B93D-0624E1F61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882" y="3356992"/>
              <a:ext cx="5177118" cy="3429000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16D75AB4-1F44-4EB7-ACF6-8DDDA1FE1ACE}"/>
                </a:ext>
              </a:extLst>
            </p:cNvPr>
            <p:cNvSpPr/>
            <p:nvPr/>
          </p:nvSpPr>
          <p:spPr>
            <a:xfrm>
              <a:off x="4478654" y="6021288"/>
              <a:ext cx="4651466" cy="646331"/>
            </a:xfrm>
            <a:prstGeom prst="rect">
              <a:avLst/>
            </a:prstGeom>
            <a:solidFill>
              <a:srgbClr val="D9DADB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de-DE" sz="1200" b="1" dirty="0"/>
                <a:t>Mensch-Umwelt-System</a:t>
              </a:r>
            </a:p>
            <a:p>
              <a:r>
                <a:rPr lang="de-DE" sz="1200" b="1" dirty="0">
                  <a:solidFill>
                    <a:srgbClr val="C00000"/>
                  </a:solidFill>
                </a:rPr>
                <a:t>Welche Ursachen und Folgen hat der globale Klimawandel – für Natur und Menschen?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4EFEEA4-C083-49B6-84BF-29769249B32F}"/>
                </a:ext>
              </a:extLst>
            </p:cNvPr>
            <p:cNvSpPr txBox="1"/>
            <p:nvPr/>
          </p:nvSpPr>
          <p:spPr>
            <a:xfrm>
              <a:off x="5748517" y="3439625"/>
              <a:ext cx="3381603" cy="268008"/>
            </a:xfrm>
            <a:prstGeom prst="rect">
              <a:avLst/>
            </a:prstGeom>
            <a:solidFill>
              <a:srgbClr val="F0F6F3">
                <a:alpha val="81961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e-DE" sz="1100" b="1" i="1" dirty="0">
                  <a:solidFill>
                    <a:srgbClr val="0070C0"/>
                  </a:solidFill>
                  <a:latin typeface="+mj-lt"/>
                  <a:sym typeface="Wingdings" panose="05000000000000000000" pitchFamily="2" charset="2"/>
                </a:rPr>
                <a:t>  Exkursion Alpen (Biologie/Geographie)</a:t>
              </a:r>
              <a:endParaRPr lang="de-DE" sz="1100" b="1" i="1" dirty="0">
                <a:solidFill>
                  <a:srgbClr val="0070C0"/>
                </a:solidFill>
                <a:latin typeface="+mj-lt"/>
              </a:endParaRPr>
            </a:p>
          </p:txBody>
        </p:sp>
      </p:grpSp>
      <p:sp>
        <p:nvSpPr>
          <p:cNvPr id="12" name="Text Box 4">
            <a:extLst>
              <a:ext uri="{FF2B5EF4-FFF2-40B4-BE49-F238E27FC236}">
                <a16:creationId xmlns:a16="http://schemas.microsoft.com/office/drawing/2014/main" id="{2E48DD88-0E89-49A3-A95D-D52880D9D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349" y="6590533"/>
            <a:ext cx="3435044" cy="25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050" dirty="0">
                <a:solidFill>
                  <a:schemeClr val="bg1"/>
                </a:solidFill>
                <a:latin typeface="Frutiger 55 Roman"/>
              </a:rPr>
              <a:t>Quelle: Stephan Schuler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80286E88-30F2-45B3-9336-2FAABE8E2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1456" y="302484"/>
            <a:ext cx="1653072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050" dirty="0">
                <a:solidFill>
                  <a:schemeClr val="bg1"/>
                </a:solidFill>
                <a:latin typeface="Frutiger 55 Roman"/>
              </a:rPr>
              <a:t>Quelle: Peter Kirchner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E067C4B-52D4-4A83-88FA-30515C41D50C}"/>
              </a:ext>
            </a:extLst>
          </p:cNvPr>
          <p:cNvGrpSpPr/>
          <p:nvPr/>
        </p:nvGrpSpPr>
        <p:grpSpPr>
          <a:xfrm>
            <a:off x="4515164" y="8877"/>
            <a:ext cx="4665348" cy="3362807"/>
            <a:chOff x="4478654" y="-82009"/>
            <a:chExt cx="4665346" cy="3453694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92972BC-CC82-4B3F-B017-D05EC34EE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278" y="-82009"/>
              <a:ext cx="4609722" cy="3453694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24BA94A-B280-45E9-8581-B7C735C10C98}"/>
                </a:ext>
              </a:extLst>
            </p:cNvPr>
            <p:cNvSpPr txBox="1"/>
            <p:nvPr/>
          </p:nvSpPr>
          <p:spPr>
            <a:xfrm>
              <a:off x="4478654" y="2710661"/>
              <a:ext cx="4651466" cy="646331"/>
            </a:xfrm>
            <a:prstGeom prst="rect">
              <a:avLst/>
            </a:prstGeom>
            <a:solidFill>
              <a:srgbClr val="F0F6F3">
                <a:alpha val="81961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e-DE" sz="1200" b="1" dirty="0">
                  <a:latin typeface="+mj-lt"/>
                </a:rPr>
                <a:t>Regionale Geographie:</a:t>
              </a:r>
            </a:p>
            <a:p>
              <a:r>
                <a:rPr lang="de-DE" sz="1200" b="1" dirty="0">
                  <a:solidFill>
                    <a:srgbClr val="C00000"/>
                  </a:solidFill>
                  <a:latin typeface="+mj-lt"/>
                </a:rPr>
                <a:t>Wie verändert der Braunkohletagebau Landschaften im Niederrhein– und wie gehen die Menschen vor Ort damit um?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AA85FCC-3678-4AF2-9AAA-FA6B500FDC67}"/>
                </a:ext>
              </a:extLst>
            </p:cNvPr>
            <p:cNvSpPr txBox="1"/>
            <p:nvPr/>
          </p:nvSpPr>
          <p:spPr>
            <a:xfrm>
              <a:off x="6867024" y="-14487"/>
              <a:ext cx="2160240" cy="276999"/>
            </a:xfrm>
            <a:prstGeom prst="rect">
              <a:avLst/>
            </a:prstGeom>
            <a:solidFill>
              <a:srgbClr val="F0F6F3">
                <a:alpha val="81961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e-DE" sz="1200" b="1" i="1" dirty="0">
                  <a:solidFill>
                    <a:srgbClr val="0070C0"/>
                  </a:solidFill>
                  <a:latin typeface="+mj-lt"/>
                  <a:sym typeface="Wingdings" panose="05000000000000000000" pitchFamily="2" charset="2"/>
                </a:rPr>
                <a:t>  Exkursion Deutschland</a:t>
              </a:r>
              <a:endParaRPr lang="de-DE" sz="1200" b="1" i="1" dirty="0">
                <a:solidFill>
                  <a:srgbClr val="0070C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415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Neapel-Foto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-468560" y="0"/>
            <a:ext cx="10415752" cy="64533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/>
          <p:cNvSpPr txBox="1"/>
          <p:nvPr/>
        </p:nvSpPr>
        <p:spPr bwMode="auto">
          <a:xfrm>
            <a:off x="179512" y="5301208"/>
            <a:ext cx="5497388" cy="923330"/>
          </a:xfrm>
          <a:prstGeom prst="rect">
            <a:avLst/>
          </a:prstGeom>
          <a:solidFill>
            <a:srgbClr val="F0F6F3">
              <a:alpha val="81961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>
                <a:latin typeface="+mj-lt"/>
              </a:rPr>
              <a:t>Regionale Geographie:</a:t>
            </a:r>
            <a:endParaRPr/>
          </a:p>
          <a:p>
            <a:pPr>
              <a:defRPr/>
            </a:pPr>
            <a:r>
              <a:rPr lang="de-DE" b="1">
                <a:solidFill>
                  <a:srgbClr val="C00000"/>
                </a:solidFill>
                <a:latin typeface="+mj-lt"/>
              </a:rPr>
              <a:t>Wie gehen die Menschen in der Region Neapel mit dem Naturrisiko Vulkanismus um?</a:t>
            </a:r>
            <a:endParaRPr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6082529" y="26988"/>
          <a:ext cx="3097983" cy="3834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oleObj" r:id="rId5" imgW="9192895" imgH="16037560" progId="PhotoshopElements.Image.2">
                  <p:embed/>
                </p:oleObj>
              </mc:Choice>
              <mc:Fallback>
                <p:oleObj name="oleObj" r:id="rId5" imgW="9192895" imgH="16037560" progId="PhotoshopElements.Image.2">
                  <p:embed/>
                  <p:pic>
                    <p:nvPicPr>
                      <p:cNvPr id="19461" name=""/>
                      <p:cNvPicPr/>
                      <p:nvPr/>
                    </p:nvPicPr>
                    <p:blipFill>
                      <a:blip r:embed="rId6"/>
                      <a:stretch/>
                    </p:blipFill>
                    <p:spPr bwMode="auto">
                      <a:xfrm>
                        <a:off x="6082529" y="26988"/>
                        <a:ext cx="3097983" cy="3834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764219" y="4105274"/>
            <a:ext cx="3367081" cy="2802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r">
              <a:spcBef>
                <a:spcPts val="0"/>
              </a:spcBef>
              <a:defRPr/>
            </a:pPr>
            <a:r>
              <a:rPr lang="de-DE" sz="1200">
                <a:solidFill>
                  <a:schemeClr val="bg1"/>
                </a:solidFill>
              </a:rPr>
              <a:t>Aus: Zepp (2004), S. 234</a:t>
            </a:r>
            <a:endParaRPr/>
          </a:p>
        </p:txBody>
      </p:sp>
      <p:sp>
        <p:nvSpPr>
          <p:cNvPr id="7" name="Textfeld 6"/>
          <p:cNvSpPr txBox="1"/>
          <p:nvPr/>
        </p:nvSpPr>
        <p:spPr bwMode="auto">
          <a:xfrm>
            <a:off x="440126" y="188640"/>
            <a:ext cx="4733718" cy="369332"/>
          </a:xfrm>
          <a:prstGeom prst="rect">
            <a:avLst/>
          </a:prstGeom>
          <a:solidFill>
            <a:srgbClr val="F0F6F3">
              <a:alpha val="81961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 i="1">
                <a:solidFill>
                  <a:srgbClr val="0070C0"/>
                </a:solidFill>
                <a:latin typeface="+mj-lt"/>
              </a:rPr>
              <a:t>  Großexkursion Italien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8174" y="6199347"/>
            <a:ext cx="5580062" cy="2791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>
              <a:spcBef>
                <a:spcPts val="0"/>
              </a:spcBef>
              <a:buClr>
                <a:schemeClr val="bg2"/>
              </a:buClr>
              <a:buSzPct val="75000"/>
              <a:buFont typeface="Wingdings"/>
              <a:buChar char="n"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Bef>
                <a:spcPts val="0"/>
              </a:spcBef>
              <a:buClr>
                <a:schemeClr val="accent2"/>
              </a:buClr>
              <a:buSzPct val="80000"/>
              <a:buFont typeface="Wingdings"/>
              <a:buChar char="¨"/>
              <a:defRPr sz="24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Bef>
                <a:spcPts val="0"/>
              </a:spcBef>
              <a:buClr>
                <a:schemeClr val="bg2"/>
              </a:buClr>
              <a:buSzPct val="65000"/>
              <a:buFont typeface="Wingdings"/>
              <a:buChar char="n"/>
              <a:defRPr sz="20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Bef>
                <a:spcPts val="0"/>
              </a:spcBef>
              <a:buClr>
                <a:schemeClr val="accent2"/>
              </a:buClr>
              <a:buSzPct val="70000"/>
              <a:buFont typeface="Wingdings"/>
              <a:buChar char="¨"/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Bef>
                <a:spcPts val="0"/>
              </a:spcBef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de-DE" sz="1200">
                <a:solidFill>
                  <a:schemeClr val="bg1"/>
                </a:solidFill>
                <a:latin typeface="Frutiger 55 Roman"/>
              </a:rPr>
              <a:t>Quelle: Stephan Schuler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 b="441"/>
          <a:stretch/>
        </p:blipFill>
        <p:spPr bwMode="auto">
          <a:xfrm>
            <a:off x="0" y="755650"/>
            <a:ext cx="9144000" cy="61023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369" name="Text Box 6"/>
          <p:cNvSpPr txBox="1">
            <a:spLocks noChangeArrowheads="1"/>
          </p:cNvSpPr>
          <p:nvPr/>
        </p:nvSpPr>
        <p:spPr bwMode="auto">
          <a:xfrm>
            <a:off x="-14089" y="-800202"/>
            <a:ext cx="9144000" cy="620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spcBef>
                <a:spcPts val="0"/>
              </a:spcBef>
              <a:defRPr/>
            </a:pPr>
            <a:endParaRPr lang="de-DE" sz="2400" b="1">
              <a:cs typeface="Arial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-3175" y="6521450"/>
            <a:ext cx="947102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de-DE">
                <a:cs typeface="Arial"/>
              </a:rPr>
              <a:t>Vgl.: Gebhardt et al. (2007): Geographie. München: Elsevier, S. 65ff (Kapitel 4)</a:t>
            </a:r>
            <a:endParaRPr/>
          </a:p>
        </p:txBody>
      </p:sp>
      <p:sp>
        <p:nvSpPr>
          <p:cNvPr id="11" name="Textfeld 10"/>
          <p:cNvSpPr txBox="1"/>
          <p:nvPr/>
        </p:nvSpPr>
        <p:spPr bwMode="auto">
          <a:xfrm>
            <a:off x="1763687" y="5488087"/>
            <a:ext cx="4138844" cy="923330"/>
          </a:xfrm>
          <a:prstGeom prst="rect">
            <a:avLst/>
          </a:prstGeom>
          <a:solidFill>
            <a:srgbClr val="F0F6F3">
              <a:alpha val="81961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>
                <a:latin typeface="+mj-lt"/>
              </a:rPr>
              <a:t>Fachmethoden:</a:t>
            </a:r>
            <a:endParaRPr/>
          </a:p>
          <a:p>
            <a:pPr>
              <a:defRPr/>
            </a:pPr>
            <a:r>
              <a:rPr lang="de-DE" b="1">
                <a:solidFill>
                  <a:srgbClr val="C00000"/>
                </a:solidFill>
                <a:latin typeface="+mj-lt"/>
              </a:rPr>
              <a:t>Wie gestaltet man selbst eine Karte und wie wertet man sie aus?</a:t>
            </a:r>
            <a:endParaRPr/>
          </a:p>
        </p:txBody>
      </p:sp>
      <p:sp>
        <p:nvSpPr>
          <p:cNvPr id="7" name="Textfeld 6"/>
          <p:cNvSpPr txBox="1"/>
          <p:nvPr/>
        </p:nvSpPr>
        <p:spPr bwMode="auto">
          <a:xfrm>
            <a:off x="3833110" y="188675"/>
            <a:ext cx="5256584" cy="369332"/>
          </a:xfrm>
          <a:prstGeom prst="rect">
            <a:avLst/>
          </a:prstGeom>
          <a:solidFill>
            <a:srgbClr val="F0F6F3">
              <a:alpha val="81961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 i="1">
                <a:solidFill>
                  <a:srgbClr val="0070C0"/>
                </a:solidFill>
                <a:latin typeface="+mj-lt"/>
              </a:rPr>
              <a:t> Seminar Kartographie und Geoinformatik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328113" y="64032"/>
            <a:ext cx="9585278" cy="6434317"/>
          </a:xfrm>
          <a:prstGeom prst="rect">
            <a:avLst/>
          </a:prstGeom>
        </p:spPr>
      </p:pic>
      <p:sp>
        <p:nvSpPr>
          <p:cNvPr id="15369" name="Text Box 6"/>
          <p:cNvSpPr txBox="1">
            <a:spLocks noChangeArrowheads="1"/>
          </p:cNvSpPr>
          <p:nvPr/>
        </p:nvSpPr>
        <p:spPr bwMode="auto">
          <a:xfrm>
            <a:off x="-14089" y="-800202"/>
            <a:ext cx="9144000" cy="620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spcBef>
                <a:spcPts val="0"/>
              </a:spcBef>
              <a:defRPr/>
            </a:pPr>
            <a:endParaRPr lang="de-DE" sz="2400" b="1"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 bwMode="auto">
          <a:xfrm>
            <a:off x="179512" y="5373216"/>
            <a:ext cx="5398446" cy="923330"/>
          </a:xfrm>
          <a:prstGeom prst="rect">
            <a:avLst/>
          </a:prstGeom>
          <a:solidFill>
            <a:srgbClr val="F0F6F3">
              <a:alpha val="81961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>
                <a:latin typeface="+mj-lt"/>
              </a:rPr>
              <a:t>Fachmethoden:</a:t>
            </a:r>
            <a:endParaRPr/>
          </a:p>
          <a:p>
            <a:pPr>
              <a:defRPr/>
            </a:pPr>
            <a:r>
              <a:rPr lang="de-DE" b="1">
                <a:solidFill>
                  <a:srgbClr val="C00000"/>
                </a:solidFill>
                <a:latin typeface="+mj-lt"/>
              </a:rPr>
              <a:t>Wie misst man Küstenerosion (mit Schülern)?</a:t>
            </a:r>
            <a:endParaRPr/>
          </a:p>
          <a:p>
            <a:pPr>
              <a:defRPr/>
            </a:pPr>
            <a:r>
              <a:rPr lang="de-DE" b="1">
                <a:solidFill>
                  <a:srgbClr val="C00000"/>
                </a:solidFill>
                <a:latin typeface="+mj-lt"/>
              </a:rPr>
              <a:t>Wie führt man eine Touristenbefragung durch?</a:t>
            </a:r>
            <a:endParaRPr/>
          </a:p>
        </p:txBody>
      </p:sp>
      <p:sp>
        <p:nvSpPr>
          <p:cNvPr id="5" name="Textfeld 4"/>
          <p:cNvSpPr txBox="1"/>
          <p:nvPr/>
        </p:nvSpPr>
        <p:spPr bwMode="auto">
          <a:xfrm>
            <a:off x="1259632" y="188675"/>
            <a:ext cx="7830062" cy="369332"/>
          </a:xfrm>
          <a:prstGeom prst="rect">
            <a:avLst/>
          </a:prstGeom>
          <a:solidFill>
            <a:srgbClr val="F0F6F3">
              <a:alpha val="81961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 i="1">
                <a:solidFill>
                  <a:srgbClr val="0070C0"/>
                </a:solidFill>
                <a:latin typeface="+mj-lt"/>
              </a:rPr>
              <a:t>  Projektorientierte Geländearbeit mit Schulklasse „Isle of Wight“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868144" y="6017366"/>
            <a:ext cx="5580062" cy="2791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>
              <a:spcBef>
                <a:spcPts val="0"/>
              </a:spcBef>
              <a:buClr>
                <a:schemeClr val="bg2"/>
              </a:buClr>
              <a:buSzPct val="75000"/>
              <a:buFont typeface="Wingdings"/>
              <a:buChar char="n"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Bef>
                <a:spcPts val="0"/>
              </a:spcBef>
              <a:buClr>
                <a:schemeClr val="accent2"/>
              </a:buClr>
              <a:buSzPct val="80000"/>
              <a:buFont typeface="Wingdings"/>
              <a:buChar char="¨"/>
              <a:defRPr sz="24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Bef>
                <a:spcPts val="0"/>
              </a:spcBef>
              <a:buClr>
                <a:schemeClr val="bg2"/>
              </a:buClr>
              <a:buSzPct val="65000"/>
              <a:buFont typeface="Wingdings"/>
              <a:buChar char="n"/>
              <a:defRPr sz="20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Bef>
                <a:spcPts val="0"/>
              </a:spcBef>
              <a:buClr>
                <a:schemeClr val="accent2"/>
              </a:buClr>
              <a:buSzPct val="70000"/>
              <a:buFont typeface="Wingdings"/>
              <a:buChar char="¨"/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Bef>
                <a:spcPts val="0"/>
              </a:spcBef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de-DE" sz="1200">
                <a:solidFill>
                  <a:schemeClr val="bg1"/>
                </a:solidFill>
                <a:latin typeface="Frutiger 55 Roman"/>
              </a:rPr>
              <a:t>Quelle: Peter Kirchner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0160407_ph_ludwigsburg_pptvorlage2016_Fuss_20160410">
  <a:themeElements>
    <a:clrScheme name="PH2016">
      <a:dk1>
        <a:srgbClr val="006633"/>
      </a:dk1>
      <a:lt1>
        <a:srgbClr val="FFFFFF"/>
      </a:lt1>
      <a:dk2>
        <a:srgbClr val="599B7A"/>
      </a:dk2>
      <a:lt2>
        <a:srgbClr val="DDDDDD"/>
      </a:lt2>
      <a:accent1>
        <a:srgbClr val="83B819"/>
      </a:accent1>
      <a:accent2>
        <a:srgbClr val="B2D1C1"/>
      </a:accent2>
      <a:accent3>
        <a:srgbClr val="DDDDDD"/>
      </a:accent3>
      <a:accent4>
        <a:srgbClr val="181818"/>
      </a:accent4>
      <a:accent5>
        <a:srgbClr val="FFFFFF"/>
      </a:accent5>
      <a:accent6>
        <a:srgbClr val="797979"/>
      </a:accent6>
      <a:hlink>
        <a:srgbClr val="797979"/>
      </a:hlink>
      <a:folHlink>
        <a:srgbClr val="797979"/>
      </a:folHlink>
    </a:clrScheme>
    <a:fontScheme name="PH2016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Vorlage_PowerpointPräsentation_PH-Ludwigsburg</Template>
  <TotalTime>0</TotalTime>
  <Words>1716</Words>
  <Application>Microsoft Office PowerPoint</Application>
  <DocSecurity>0</DocSecurity>
  <PresentationFormat>Bildschirmpräsentation (4:3)</PresentationFormat>
  <Paragraphs>292</Paragraphs>
  <Slides>27</Slides>
  <Notes>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6" baseType="lpstr">
      <vt:lpstr>Arial</vt:lpstr>
      <vt:lpstr>Calibri</vt:lpstr>
      <vt:lpstr>Frutiger 55 Roman</vt:lpstr>
      <vt:lpstr>Times New Roman</vt:lpstr>
      <vt:lpstr>Trebuchet MS</vt:lpstr>
      <vt:lpstr>wf_segoe-ui_normal</vt:lpstr>
      <vt:lpstr>Wingdings</vt:lpstr>
      <vt:lpstr>20160407_ph_ludwigsburg_pptvorlage2016_Fuss_20160410</vt:lpstr>
      <vt:lpstr>oleObj</vt:lpstr>
      <vt:lpstr>PowerPoint-Präsentation</vt:lpstr>
      <vt:lpstr>Erstsemesterberatung SoSe 2024</vt:lpstr>
      <vt:lpstr>I. Was erwartet Sie im Fach Geographie?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II. Wo Sie uns Finden…</vt:lpstr>
      <vt:lpstr>PowerPoint-Präsentation</vt:lpstr>
      <vt:lpstr>PowerPoint-Präsentation</vt:lpstr>
      <vt:lpstr>iii. Wie und wo können Sie sich informieren?</vt:lpstr>
      <vt:lpstr>PowerPoint-Präsentation</vt:lpstr>
      <vt:lpstr>PowerPoint-Präsentation</vt:lpstr>
      <vt:lpstr>IV. Aufbau des Studiums</vt:lpstr>
      <vt:lpstr>Bachelor Sekundarstufe</vt:lpstr>
      <vt:lpstr>Bachelor Sekundarstufe</vt:lpstr>
      <vt:lpstr>Bachelor Grundschule</vt:lpstr>
      <vt:lpstr>Was tun bei Fragen?</vt:lpstr>
      <vt:lpstr>PowerPoint-Präsentation</vt:lpstr>
      <vt:lpstr>Beratung durch die Geo-Fachschaft 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Titelfolie</dc:title>
  <dc:subject/>
  <dc:creator>Banz, Tobias</dc:creator>
  <cp:keywords/>
  <dc:description/>
  <cp:lastModifiedBy>Drieling Kerstin (lb)</cp:lastModifiedBy>
  <cp:revision>79</cp:revision>
  <dcterms:created xsi:type="dcterms:W3CDTF">2016-07-06T12:58:37Z</dcterms:created>
  <dcterms:modified xsi:type="dcterms:W3CDTF">2024-11-18T09:35:24Z</dcterms:modified>
  <cp:category/>
  <dc:identifier/>
  <cp:contentStatus/>
  <dc:language/>
  <cp:version/>
</cp:coreProperties>
</file>